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99" r:id="rId3"/>
    <p:sldId id="344" r:id="rId4"/>
    <p:sldId id="362" r:id="rId5"/>
    <p:sldId id="373" r:id="rId6"/>
    <p:sldId id="376" r:id="rId7"/>
    <p:sldId id="375" r:id="rId8"/>
    <p:sldId id="347" r:id="rId9"/>
    <p:sldId id="348" r:id="rId10"/>
    <p:sldId id="366" r:id="rId11"/>
    <p:sldId id="349" r:id="rId12"/>
    <p:sldId id="374" r:id="rId13"/>
    <p:sldId id="350" r:id="rId14"/>
    <p:sldId id="351" r:id="rId15"/>
    <p:sldId id="352" r:id="rId16"/>
    <p:sldId id="363" r:id="rId17"/>
    <p:sldId id="353" r:id="rId18"/>
    <p:sldId id="364" r:id="rId19"/>
    <p:sldId id="354" r:id="rId20"/>
    <p:sldId id="355" r:id="rId21"/>
    <p:sldId id="356" r:id="rId22"/>
    <p:sldId id="357" r:id="rId23"/>
    <p:sldId id="367" r:id="rId24"/>
    <p:sldId id="368" r:id="rId25"/>
    <p:sldId id="369" r:id="rId26"/>
    <p:sldId id="370" r:id="rId27"/>
    <p:sldId id="371" r:id="rId28"/>
    <p:sldId id="359" r:id="rId29"/>
    <p:sldId id="331" r:id="rId3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4FF999-8B83-464F-830A-B9737E5259A1}" v="20" dt="2020-09-17T01:39:53.0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71039A-9BA9-6E4F-9F26-6BA49B08319A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054991-D325-F948-8ED3-79AFF59BB994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rgbClr val="000000"/>
              </a:solidFill>
            </a:rPr>
            <a:t>New onset of MDD</a:t>
          </a:r>
        </a:p>
      </dgm:t>
    </dgm:pt>
    <dgm:pt modelId="{F45D7E67-00B3-5E4C-AD68-FCFC4F42B6B0}" type="parTrans" cxnId="{96517760-D955-CF46-8472-FEDF1743BFDB}">
      <dgm:prSet/>
      <dgm:spPr/>
      <dgm:t>
        <a:bodyPr/>
        <a:lstStyle/>
        <a:p>
          <a:endParaRPr lang="en-US"/>
        </a:p>
      </dgm:t>
    </dgm:pt>
    <dgm:pt modelId="{0B244FF5-3277-8F49-9362-8F440470FBE3}" type="sibTrans" cxnId="{96517760-D955-CF46-8472-FEDF1743BFDB}">
      <dgm:prSet/>
      <dgm:spPr/>
      <dgm:t>
        <a:bodyPr/>
        <a:lstStyle/>
        <a:p>
          <a:endParaRPr lang="en-US"/>
        </a:p>
      </dgm:t>
    </dgm:pt>
    <dgm:pt modelId="{04427A27-13A6-AE47-8578-8FE7991C4378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rgbClr val="000000"/>
              </a:solidFill>
            </a:rPr>
            <a:t>Recurrent MDD</a:t>
          </a:r>
        </a:p>
      </dgm:t>
    </dgm:pt>
    <dgm:pt modelId="{B0BD27F6-5344-604C-9FF5-0DF89E954097}" type="parTrans" cxnId="{65A30B42-0B1F-BE43-A90B-7D201FC72D56}">
      <dgm:prSet/>
      <dgm:spPr/>
      <dgm:t>
        <a:bodyPr/>
        <a:lstStyle/>
        <a:p>
          <a:endParaRPr lang="en-US"/>
        </a:p>
      </dgm:t>
    </dgm:pt>
    <dgm:pt modelId="{5F4199E3-10AC-D24E-9115-33E7FB98B49C}" type="sibTrans" cxnId="{65A30B42-0B1F-BE43-A90B-7D201FC72D56}">
      <dgm:prSet/>
      <dgm:spPr/>
      <dgm:t>
        <a:bodyPr/>
        <a:lstStyle/>
        <a:p>
          <a:endParaRPr lang="en-US"/>
        </a:p>
      </dgm:t>
    </dgm:pt>
    <dgm:pt modelId="{FD1E30F2-2BFB-AA4B-9FFF-9D878D23837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rgbClr val="000000"/>
              </a:solidFill>
            </a:rPr>
            <a:t>Related to medical problems </a:t>
          </a:r>
        </a:p>
      </dgm:t>
    </dgm:pt>
    <dgm:pt modelId="{FA54E8CE-28AD-0645-91F9-8CE327AEB7FD}" type="parTrans" cxnId="{1E48263B-600C-CA48-97C3-21970C66ECB7}">
      <dgm:prSet/>
      <dgm:spPr/>
      <dgm:t>
        <a:bodyPr/>
        <a:lstStyle/>
        <a:p>
          <a:endParaRPr lang="en-US"/>
        </a:p>
      </dgm:t>
    </dgm:pt>
    <dgm:pt modelId="{2653674E-CDA7-584C-97F6-EC49EDAAF38D}" type="sibTrans" cxnId="{1E48263B-600C-CA48-97C3-21970C66ECB7}">
      <dgm:prSet/>
      <dgm:spPr/>
      <dgm:t>
        <a:bodyPr/>
        <a:lstStyle/>
        <a:p>
          <a:endParaRPr lang="en-US"/>
        </a:p>
      </dgm:t>
    </dgm:pt>
    <dgm:pt modelId="{42FFB70F-1813-894E-9EA8-C133AA50929B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dirty="0">
              <a:solidFill>
                <a:srgbClr val="000000"/>
              </a:solidFill>
            </a:rPr>
            <a:t>Related to substance or medication use </a:t>
          </a:r>
        </a:p>
      </dgm:t>
    </dgm:pt>
    <dgm:pt modelId="{8F02B80D-FD26-DE44-AFE1-612A8F3FDCB6}" type="parTrans" cxnId="{3A176439-6DA4-2C40-9820-24A1429EDFB8}">
      <dgm:prSet/>
      <dgm:spPr/>
      <dgm:t>
        <a:bodyPr/>
        <a:lstStyle/>
        <a:p>
          <a:endParaRPr lang="en-US"/>
        </a:p>
      </dgm:t>
    </dgm:pt>
    <dgm:pt modelId="{B29402C6-68C3-0947-BF6C-1DFA4289E912}" type="sibTrans" cxnId="{3A176439-6DA4-2C40-9820-24A1429EDFB8}">
      <dgm:prSet/>
      <dgm:spPr/>
      <dgm:t>
        <a:bodyPr/>
        <a:lstStyle/>
        <a:p>
          <a:endParaRPr lang="en-US"/>
        </a:p>
      </dgm:t>
    </dgm:pt>
    <dgm:pt modelId="{6D554AA8-2FCB-E642-BAF3-F0B0F9A81358}" type="pres">
      <dgm:prSet presAssocID="{CD71039A-9BA9-6E4F-9F26-6BA49B08319A}" presName="diagram" presStyleCnt="0">
        <dgm:presLayoutVars>
          <dgm:dir/>
          <dgm:resizeHandles val="exact"/>
        </dgm:presLayoutVars>
      </dgm:prSet>
      <dgm:spPr/>
    </dgm:pt>
    <dgm:pt modelId="{A9E90EAA-ADE4-C449-B4B6-709D35AFFB84}" type="pres">
      <dgm:prSet presAssocID="{E4054991-D325-F948-8ED3-79AFF59BB994}" presName="node" presStyleLbl="node1" presStyleIdx="0" presStyleCnt="4" custLinFactNeighborX="-308" custLinFactNeighborY="679">
        <dgm:presLayoutVars>
          <dgm:bulletEnabled val="1"/>
        </dgm:presLayoutVars>
      </dgm:prSet>
      <dgm:spPr/>
    </dgm:pt>
    <dgm:pt modelId="{026F2E60-7402-394C-9A5D-9CC604E8AA51}" type="pres">
      <dgm:prSet presAssocID="{0B244FF5-3277-8F49-9362-8F440470FBE3}" presName="sibTrans" presStyleCnt="0"/>
      <dgm:spPr/>
    </dgm:pt>
    <dgm:pt modelId="{CDC20F3E-72BC-4A45-A040-674D1F561187}" type="pres">
      <dgm:prSet presAssocID="{04427A27-13A6-AE47-8578-8FE7991C4378}" presName="node" presStyleLbl="node1" presStyleIdx="1" presStyleCnt="4">
        <dgm:presLayoutVars>
          <dgm:bulletEnabled val="1"/>
        </dgm:presLayoutVars>
      </dgm:prSet>
      <dgm:spPr/>
    </dgm:pt>
    <dgm:pt modelId="{E411A6DD-5FAE-4642-A5B2-2AA43B0DE694}" type="pres">
      <dgm:prSet presAssocID="{5F4199E3-10AC-D24E-9115-33E7FB98B49C}" presName="sibTrans" presStyleCnt="0"/>
      <dgm:spPr/>
    </dgm:pt>
    <dgm:pt modelId="{0465B6BB-B81A-BE42-B4AE-F068112F063F}" type="pres">
      <dgm:prSet presAssocID="{FD1E30F2-2BFB-AA4B-9FFF-9D878D23837C}" presName="node" presStyleLbl="node1" presStyleIdx="2" presStyleCnt="4">
        <dgm:presLayoutVars>
          <dgm:bulletEnabled val="1"/>
        </dgm:presLayoutVars>
      </dgm:prSet>
      <dgm:spPr/>
    </dgm:pt>
    <dgm:pt modelId="{9BF9F501-B7F3-6240-8D1B-A65C3EC2E25C}" type="pres">
      <dgm:prSet presAssocID="{2653674E-CDA7-584C-97F6-EC49EDAAF38D}" presName="sibTrans" presStyleCnt="0"/>
      <dgm:spPr/>
    </dgm:pt>
    <dgm:pt modelId="{A1BCC1E7-0688-A84B-B398-585DA4F89534}" type="pres">
      <dgm:prSet presAssocID="{42FFB70F-1813-894E-9EA8-C133AA50929B}" presName="node" presStyleLbl="node1" presStyleIdx="3" presStyleCnt="4">
        <dgm:presLayoutVars>
          <dgm:bulletEnabled val="1"/>
        </dgm:presLayoutVars>
      </dgm:prSet>
      <dgm:spPr/>
    </dgm:pt>
  </dgm:ptLst>
  <dgm:cxnLst>
    <dgm:cxn modelId="{3A176439-6DA4-2C40-9820-24A1429EDFB8}" srcId="{CD71039A-9BA9-6E4F-9F26-6BA49B08319A}" destId="{42FFB70F-1813-894E-9EA8-C133AA50929B}" srcOrd="3" destOrd="0" parTransId="{8F02B80D-FD26-DE44-AFE1-612A8F3FDCB6}" sibTransId="{B29402C6-68C3-0947-BF6C-1DFA4289E912}"/>
    <dgm:cxn modelId="{1E48263B-600C-CA48-97C3-21970C66ECB7}" srcId="{CD71039A-9BA9-6E4F-9F26-6BA49B08319A}" destId="{FD1E30F2-2BFB-AA4B-9FFF-9D878D23837C}" srcOrd="2" destOrd="0" parTransId="{FA54E8CE-28AD-0645-91F9-8CE327AEB7FD}" sibTransId="{2653674E-CDA7-584C-97F6-EC49EDAAF38D}"/>
    <dgm:cxn modelId="{96517760-D955-CF46-8472-FEDF1743BFDB}" srcId="{CD71039A-9BA9-6E4F-9F26-6BA49B08319A}" destId="{E4054991-D325-F948-8ED3-79AFF59BB994}" srcOrd="0" destOrd="0" parTransId="{F45D7E67-00B3-5E4C-AD68-FCFC4F42B6B0}" sibTransId="{0B244FF5-3277-8F49-9362-8F440470FBE3}"/>
    <dgm:cxn modelId="{65A30B42-0B1F-BE43-A90B-7D201FC72D56}" srcId="{CD71039A-9BA9-6E4F-9F26-6BA49B08319A}" destId="{04427A27-13A6-AE47-8578-8FE7991C4378}" srcOrd="1" destOrd="0" parTransId="{B0BD27F6-5344-604C-9FF5-0DF89E954097}" sibTransId="{5F4199E3-10AC-D24E-9115-33E7FB98B49C}"/>
    <dgm:cxn modelId="{CB85096A-0F38-EE44-84D9-DAD752B2A05F}" type="presOf" srcId="{FD1E30F2-2BFB-AA4B-9FFF-9D878D23837C}" destId="{0465B6BB-B81A-BE42-B4AE-F068112F063F}" srcOrd="0" destOrd="0" presId="urn:microsoft.com/office/officeart/2005/8/layout/default"/>
    <dgm:cxn modelId="{65F9424C-E13C-DA4C-8BB1-AD34C59FCF8E}" type="presOf" srcId="{E4054991-D325-F948-8ED3-79AFF59BB994}" destId="{A9E90EAA-ADE4-C449-B4B6-709D35AFFB84}" srcOrd="0" destOrd="0" presId="urn:microsoft.com/office/officeart/2005/8/layout/default"/>
    <dgm:cxn modelId="{6CAEB358-90BA-2A4A-B231-F8F32E87D2AF}" type="presOf" srcId="{CD71039A-9BA9-6E4F-9F26-6BA49B08319A}" destId="{6D554AA8-2FCB-E642-BAF3-F0B0F9A81358}" srcOrd="0" destOrd="0" presId="urn:microsoft.com/office/officeart/2005/8/layout/default"/>
    <dgm:cxn modelId="{980A7987-8B1E-9043-98B2-B9C242400166}" type="presOf" srcId="{42FFB70F-1813-894E-9EA8-C133AA50929B}" destId="{A1BCC1E7-0688-A84B-B398-585DA4F89534}" srcOrd="0" destOrd="0" presId="urn:microsoft.com/office/officeart/2005/8/layout/default"/>
    <dgm:cxn modelId="{96F053C2-BA58-4F42-B795-09DBAF68A8D8}" type="presOf" srcId="{04427A27-13A6-AE47-8578-8FE7991C4378}" destId="{CDC20F3E-72BC-4A45-A040-674D1F561187}" srcOrd="0" destOrd="0" presId="urn:microsoft.com/office/officeart/2005/8/layout/default"/>
    <dgm:cxn modelId="{99DC624C-C34C-6C4B-882B-BAC273740CB4}" type="presParOf" srcId="{6D554AA8-2FCB-E642-BAF3-F0B0F9A81358}" destId="{A9E90EAA-ADE4-C449-B4B6-709D35AFFB84}" srcOrd="0" destOrd="0" presId="urn:microsoft.com/office/officeart/2005/8/layout/default"/>
    <dgm:cxn modelId="{FAF1F342-E23B-DC4D-BB76-03489A0A8559}" type="presParOf" srcId="{6D554AA8-2FCB-E642-BAF3-F0B0F9A81358}" destId="{026F2E60-7402-394C-9A5D-9CC604E8AA51}" srcOrd="1" destOrd="0" presId="urn:microsoft.com/office/officeart/2005/8/layout/default"/>
    <dgm:cxn modelId="{16FBCE90-9B75-AD4B-ADC7-F505652A67E9}" type="presParOf" srcId="{6D554AA8-2FCB-E642-BAF3-F0B0F9A81358}" destId="{CDC20F3E-72BC-4A45-A040-674D1F561187}" srcOrd="2" destOrd="0" presId="urn:microsoft.com/office/officeart/2005/8/layout/default"/>
    <dgm:cxn modelId="{B036EC35-2451-2F4A-9B7D-524B05B313EA}" type="presParOf" srcId="{6D554AA8-2FCB-E642-BAF3-F0B0F9A81358}" destId="{E411A6DD-5FAE-4642-A5B2-2AA43B0DE694}" srcOrd="3" destOrd="0" presId="urn:microsoft.com/office/officeart/2005/8/layout/default"/>
    <dgm:cxn modelId="{1FF0E063-6454-674B-A25D-51CC42AC0767}" type="presParOf" srcId="{6D554AA8-2FCB-E642-BAF3-F0B0F9A81358}" destId="{0465B6BB-B81A-BE42-B4AE-F068112F063F}" srcOrd="4" destOrd="0" presId="urn:microsoft.com/office/officeart/2005/8/layout/default"/>
    <dgm:cxn modelId="{CD9D2C5C-6EE0-6948-8640-32AD1EFEA8F8}" type="presParOf" srcId="{6D554AA8-2FCB-E642-BAF3-F0B0F9A81358}" destId="{9BF9F501-B7F3-6240-8D1B-A65C3EC2E25C}" srcOrd="5" destOrd="0" presId="urn:microsoft.com/office/officeart/2005/8/layout/default"/>
    <dgm:cxn modelId="{9C3F4879-64CE-A44A-A221-F382CD4F46B9}" type="presParOf" srcId="{6D554AA8-2FCB-E642-BAF3-F0B0F9A81358}" destId="{A1BCC1E7-0688-A84B-B398-585DA4F8953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621E6F-C9A7-774C-8221-EC02596D2157}" type="doc">
      <dgm:prSet loTypeId="urn:microsoft.com/office/officeart/2005/8/layout/default" loCatId="" qsTypeId="urn:microsoft.com/office/officeart/2005/8/quickstyle/simple4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A121EF5F-AE37-F64C-A272-358253A45D6E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Psychomotor Retardation</a:t>
          </a:r>
        </a:p>
      </dgm:t>
    </dgm:pt>
    <dgm:pt modelId="{C13D14B3-A4AE-DB47-B4FE-976F9D587200}" type="parTrans" cxnId="{4AF5B467-5D55-7540-9DBC-C744E94E37F5}">
      <dgm:prSet/>
      <dgm:spPr/>
      <dgm:t>
        <a:bodyPr/>
        <a:lstStyle/>
        <a:p>
          <a:endParaRPr lang="en-US"/>
        </a:p>
      </dgm:t>
    </dgm:pt>
    <dgm:pt modelId="{C4097139-FFD9-BF4C-BB43-DCB4EECDF1DF}" type="sibTrans" cxnId="{4AF5B467-5D55-7540-9DBC-C744E94E37F5}">
      <dgm:prSet/>
      <dgm:spPr/>
      <dgm:t>
        <a:bodyPr/>
        <a:lstStyle/>
        <a:p>
          <a:endParaRPr lang="en-US"/>
        </a:p>
      </dgm:t>
    </dgm:pt>
    <dgm:pt modelId="{F4D70261-2E88-5F4C-A50D-DC04DE2327BA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Poor Perceived Health</a:t>
          </a:r>
        </a:p>
      </dgm:t>
    </dgm:pt>
    <dgm:pt modelId="{4A442940-94F9-4647-8D3A-CCB5C8F0726A}" type="parTrans" cxnId="{19E60079-63F5-4E40-9085-006DD4DB1BD5}">
      <dgm:prSet/>
      <dgm:spPr/>
      <dgm:t>
        <a:bodyPr/>
        <a:lstStyle/>
        <a:p>
          <a:endParaRPr lang="en-US"/>
        </a:p>
      </dgm:t>
    </dgm:pt>
    <dgm:pt modelId="{9FC89DDF-7ADF-2043-94E7-7A4B2A99AB00}" type="sibTrans" cxnId="{19E60079-63F5-4E40-9085-006DD4DB1BD5}">
      <dgm:prSet/>
      <dgm:spPr/>
      <dgm:t>
        <a:bodyPr/>
        <a:lstStyle/>
        <a:p>
          <a:endParaRPr lang="en-US"/>
        </a:p>
      </dgm:t>
    </dgm:pt>
    <dgm:pt modelId="{D24FA521-728D-4641-94C0-0ADE7C1D7FAC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Poor Concentration</a:t>
          </a:r>
        </a:p>
      </dgm:t>
    </dgm:pt>
    <dgm:pt modelId="{62088B60-F305-C746-AA36-63529846BC1D}" type="parTrans" cxnId="{44C6B4A1-1E3A-2A48-8166-9F182DA1DBD6}">
      <dgm:prSet/>
      <dgm:spPr/>
      <dgm:t>
        <a:bodyPr/>
        <a:lstStyle/>
        <a:p>
          <a:endParaRPr lang="en-US"/>
        </a:p>
      </dgm:t>
    </dgm:pt>
    <dgm:pt modelId="{FBB5BA64-123B-4F4F-A302-67C63B26F98C}" type="sibTrans" cxnId="{44C6B4A1-1E3A-2A48-8166-9F182DA1DBD6}">
      <dgm:prSet/>
      <dgm:spPr/>
      <dgm:t>
        <a:bodyPr/>
        <a:lstStyle/>
        <a:p>
          <a:endParaRPr lang="en-US"/>
        </a:p>
      </dgm:t>
    </dgm:pt>
    <dgm:pt modelId="{CF873E40-1F03-1349-832F-FE655B9F1D48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Prominent Anxiety Symptoms</a:t>
          </a:r>
        </a:p>
      </dgm:t>
    </dgm:pt>
    <dgm:pt modelId="{6D3A1078-FEC9-614A-9CD6-1B76F5F76654}" type="parTrans" cxnId="{316F9A9E-1E34-AE40-955D-18F2F226B9B5}">
      <dgm:prSet/>
      <dgm:spPr/>
      <dgm:t>
        <a:bodyPr/>
        <a:lstStyle/>
        <a:p>
          <a:endParaRPr lang="en-US"/>
        </a:p>
      </dgm:t>
    </dgm:pt>
    <dgm:pt modelId="{8D806DAA-1E28-434E-A4E6-FA83501BFD3F}" type="sibTrans" cxnId="{316F9A9E-1E34-AE40-955D-18F2F226B9B5}">
      <dgm:prSet/>
      <dgm:spPr/>
      <dgm:t>
        <a:bodyPr/>
        <a:lstStyle/>
        <a:p>
          <a:endParaRPr lang="en-US"/>
        </a:p>
      </dgm:t>
    </dgm:pt>
    <dgm:pt modelId="{D26DC4A4-C1BA-1E4B-859D-5C2F21A56518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Prominent Somatic Symptoms</a:t>
          </a:r>
        </a:p>
        <a:p>
          <a:endParaRPr lang="en-US" dirty="0">
            <a:solidFill>
              <a:schemeClr val="tx1"/>
            </a:solidFill>
          </a:endParaRPr>
        </a:p>
      </dgm:t>
    </dgm:pt>
    <dgm:pt modelId="{47C7078F-37B3-CF4D-BCF2-7A2F11D282B4}" type="parTrans" cxnId="{7CE8028E-67D5-0A44-AC48-FC6CF1C84A76}">
      <dgm:prSet/>
      <dgm:spPr/>
      <dgm:t>
        <a:bodyPr/>
        <a:lstStyle/>
        <a:p>
          <a:endParaRPr lang="en-US"/>
        </a:p>
      </dgm:t>
    </dgm:pt>
    <dgm:pt modelId="{7CD4ABC3-3EA1-2041-862D-95B9FCFCD4CA}" type="sibTrans" cxnId="{7CE8028E-67D5-0A44-AC48-FC6CF1C84A76}">
      <dgm:prSet/>
      <dgm:spPr/>
      <dgm:t>
        <a:bodyPr/>
        <a:lstStyle/>
        <a:p>
          <a:endParaRPr lang="en-US"/>
        </a:p>
      </dgm:t>
    </dgm:pt>
    <dgm:pt modelId="{FFE6D37F-5AD7-2A47-ABEE-919141FBB06D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Cognitive Deficits</a:t>
          </a:r>
        </a:p>
      </dgm:t>
    </dgm:pt>
    <dgm:pt modelId="{CCE5C276-25F5-394A-85DF-7E88462CE9BE}" type="parTrans" cxnId="{7F11F20A-BC1C-7145-82E1-E447F9EC398C}">
      <dgm:prSet/>
      <dgm:spPr/>
      <dgm:t>
        <a:bodyPr/>
        <a:lstStyle/>
        <a:p>
          <a:endParaRPr lang="en-US"/>
        </a:p>
      </dgm:t>
    </dgm:pt>
    <dgm:pt modelId="{853F7C7F-000E-E540-8720-730DEE172122}" type="sibTrans" cxnId="{7F11F20A-BC1C-7145-82E1-E447F9EC398C}">
      <dgm:prSet/>
      <dgm:spPr/>
      <dgm:t>
        <a:bodyPr/>
        <a:lstStyle/>
        <a:p>
          <a:endParaRPr lang="en-US"/>
        </a:p>
      </dgm:t>
    </dgm:pt>
    <dgm:pt modelId="{F5DB27EA-C1B7-D245-B6E8-CD054F345B39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Constipation</a:t>
          </a:r>
        </a:p>
      </dgm:t>
    </dgm:pt>
    <dgm:pt modelId="{A00BDB81-17D8-3040-9A68-FB20F3E197AE}" type="parTrans" cxnId="{8C6A51BD-5046-9545-B5D2-86DF1696B805}">
      <dgm:prSet/>
      <dgm:spPr/>
      <dgm:t>
        <a:bodyPr/>
        <a:lstStyle/>
        <a:p>
          <a:endParaRPr lang="en-US"/>
        </a:p>
      </dgm:t>
    </dgm:pt>
    <dgm:pt modelId="{F080DA14-FF71-B24A-90FC-34D905889AFB}" type="sibTrans" cxnId="{8C6A51BD-5046-9545-B5D2-86DF1696B805}">
      <dgm:prSet/>
      <dgm:spPr/>
      <dgm:t>
        <a:bodyPr/>
        <a:lstStyle/>
        <a:p>
          <a:endParaRPr lang="en-US"/>
        </a:p>
      </dgm:t>
    </dgm:pt>
    <dgm:pt modelId="{FB4593D3-84BC-EF49-A0B5-39405881818A}" type="pres">
      <dgm:prSet presAssocID="{0A621E6F-C9A7-774C-8221-EC02596D2157}" presName="diagram" presStyleCnt="0">
        <dgm:presLayoutVars>
          <dgm:dir/>
          <dgm:resizeHandles val="exact"/>
        </dgm:presLayoutVars>
      </dgm:prSet>
      <dgm:spPr/>
    </dgm:pt>
    <dgm:pt modelId="{B7DBB824-7554-A149-9926-315862CEDE1D}" type="pres">
      <dgm:prSet presAssocID="{A121EF5F-AE37-F64C-A272-358253A45D6E}" presName="node" presStyleLbl="node1" presStyleIdx="0" presStyleCnt="7" custAng="0" custLinFactNeighborX="-44798" custLinFactNeighborY="20837">
        <dgm:presLayoutVars>
          <dgm:bulletEnabled val="1"/>
        </dgm:presLayoutVars>
      </dgm:prSet>
      <dgm:spPr/>
    </dgm:pt>
    <dgm:pt modelId="{02A6C50B-4D48-F74E-90B3-6A8E18FAC7AC}" type="pres">
      <dgm:prSet presAssocID="{C4097139-FFD9-BF4C-BB43-DCB4EECDF1DF}" presName="sibTrans" presStyleCnt="0"/>
      <dgm:spPr/>
    </dgm:pt>
    <dgm:pt modelId="{ED7CC531-850E-9845-93F1-749245518909}" type="pres">
      <dgm:prSet presAssocID="{F5DB27EA-C1B7-D245-B6E8-CD054F345B39}" presName="node" presStyleLbl="node1" presStyleIdx="1" presStyleCnt="7" custAng="0" custLinFactNeighborX="59384" custLinFactNeighborY="20654">
        <dgm:presLayoutVars>
          <dgm:bulletEnabled val="1"/>
        </dgm:presLayoutVars>
      </dgm:prSet>
      <dgm:spPr/>
    </dgm:pt>
    <dgm:pt modelId="{C86B315C-87E0-F240-8F08-0857E08213A8}" type="pres">
      <dgm:prSet presAssocID="{F080DA14-FF71-B24A-90FC-34D905889AFB}" presName="sibTrans" presStyleCnt="0"/>
      <dgm:spPr/>
    </dgm:pt>
    <dgm:pt modelId="{1F3135A3-FEF8-EF44-9E37-C51F5983BAB8}" type="pres">
      <dgm:prSet presAssocID="{F4D70261-2E88-5F4C-A50D-DC04DE2327BA}" presName="node" presStyleLbl="node1" presStyleIdx="2" presStyleCnt="7" custAng="0" custLinFactX="-100000" custLinFactY="38910" custLinFactNeighborX="-165666" custLinFactNeighborY="100000">
        <dgm:presLayoutVars>
          <dgm:bulletEnabled val="1"/>
        </dgm:presLayoutVars>
      </dgm:prSet>
      <dgm:spPr/>
    </dgm:pt>
    <dgm:pt modelId="{12E674A5-E2CF-5840-8C55-E97E81FAD010}" type="pres">
      <dgm:prSet presAssocID="{9FC89DDF-7ADF-2043-94E7-7A4B2A99AB00}" presName="sibTrans" presStyleCnt="0"/>
      <dgm:spPr/>
    </dgm:pt>
    <dgm:pt modelId="{17A8C965-9B93-DC43-9D34-D87921C429F2}" type="pres">
      <dgm:prSet presAssocID="{D24FA521-728D-4641-94C0-0ADE7C1D7FAC}" presName="node" presStyleLbl="node1" presStyleIdx="3" presStyleCnt="7" custAng="0" custLinFactNeighborX="63551" custLinFactNeighborY="-95500">
        <dgm:presLayoutVars>
          <dgm:bulletEnabled val="1"/>
        </dgm:presLayoutVars>
      </dgm:prSet>
      <dgm:spPr/>
    </dgm:pt>
    <dgm:pt modelId="{1D56DE88-E4E6-0A49-9863-42CDAE979063}" type="pres">
      <dgm:prSet presAssocID="{FBB5BA64-123B-4F4F-A302-67C63B26F98C}" presName="sibTrans" presStyleCnt="0"/>
      <dgm:spPr/>
    </dgm:pt>
    <dgm:pt modelId="{77D8D730-75ED-7B41-9829-F49FE3640527}" type="pres">
      <dgm:prSet presAssocID="{CF873E40-1F03-1349-832F-FE655B9F1D48}" presName="node" presStyleLbl="node1" presStyleIdx="4" presStyleCnt="7" custAng="0" custLinFactNeighborX="-47924" custLinFactNeighborY="24309">
        <dgm:presLayoutVars>
          <dgm:bulletEnabled val="1"/>
        </dgm:presLayoutVars>
      </dgm:prSet>
      <dgm:spPr/>
    </dgm:pt>
    <dgm:pt modelId="{79FA5954-C94F-9B42-B2DC-8A458A2AA27B}" type="pres">
      <dgm:prSet presAssocID="{8D806DAA-1E28-434E-A4E6-FA83501BFD3F}" presName="sibTrans" presStyleCnt="0"/>
      <dgm:spPr/>
    </dgm:pt>
    <dgm:pt modelId="{A5E47015-AE68-034F-A91C-1948FABAF432}" type="pres">
      <dgm:prSet presAssocID="{FFE6D37F-5AD7-2A47-ABEE-919141FBB06D}" presName="node" presStyleLbl="node1" presStyleIdx="5" presStyleCnt="7" custAng="0" custLinFactNeighborX="-51049" custLinFactNeighborY="24309">
        <dgm:presLayoutVars>
          <dgm:bulletEnabled val="1"/>
        </dgm:presLayoutVars>
      </dgm:prSet>
      <dgm:spPr/>
    </dgm:pt>
    <dgm:pt modelId="{27EAA862-1E6D-5A45-85D0-8D5849E89110}" type="pres">
      <dgm:prSet presAssocID="{853F7C7F-000E-E540-8720-730DEE172122}" presName="sibTrans" presStyleCnt="0"/>
      <dgm:spPr/>
    </dgm:pt>
    <dgm:pt modelId="{814630AC-A45A-7A4A-BB20-DF6EF719C741}" type="pres">
      <dgm:prSet presAssocID="{D26DC4A4-C1BA-1E4B-859D-5C2F21A56518}" presName="node" presStyleLbl="node1" presStyleIdx="6" presStyleCnt="7" custAng="0" custScaleX="89612" custLinFactX="61483" custLinFactY="-47592" custLinFactNeighborX="100000" custLinFactNeighborY="-100000">
        <dgm:presLayoutVars>
          <dgm:bulletEnabled val="1"/>
        </dgm:presLayoutVars>
      </dgm:prSet>
      <dgm:spPr/>
    </dgm:pt>
  </dgm:ptLst>
  <dgm:cxnLst>
    <dgm:cxn modelId="{7F11F20A-BC1C-7145-82E1-E447F9EC398C}" srcId="{0A621E6F-C9A7-774C-8221-EC02596D2157}" destId="{FFE6D37F-5AD7-2A47-ABEE-919141FBB06D}" srcOrd="5" destOrd="0" parTransId="{CCE5C276-25F5-394A-85DF-7E88462CE9BE}" sibTransId="{853F7C7F-000E-E540-8720-730DEE172122}"/>
    <dgm:cxn modelId="{8BEA210D-2916-C042-BF62-F83469FCB6AF}" type="presOf" srcId="{0A621E6F-C9A7-774C-8221-EC02596D2157}" destId="{FB4593D3-84BC-EF49-A0B5-39405881818A}" srcOrd="0" destOrd="0" presId="urn:microsoft.com/office/officeart/2005/8/layout/default"/>
    <dgm:cxn modelId="{BE2C0E1D-9501-C54E-82CE-FF7E0D64D76F}" type="presOf" srcId="{FFE6D37F-5AD7-2A47-ABEE-919141FBB06D}" destId="{A5E47015-AE68-034F-A91C-1948FABAF432}" srcOrd="0" destOrd="0" presId="urn:microsoft.com/office/officeart/2005/8/layout/default"/>
    <dgm:cxn modelId="{54664F1E-8E1B-9B47-BA69-BFBA8BEB9BBB}" type="presOf" srcId="{D26DC4A4-C1BA-1E4B-859D-5C2F21A56518}" destId="{814630AC-A45A-7A4A-BB20-DF6EF719C741}" srcOrd="0" destOrd="0" presId="urn:microsoft.com/office/officeart/2005/8/layout/default"/>
    <dgm:cxn modelId="{558D5F39-5F71-224B-83FD-A3D043E50A04}" type="presOf" srcId="{A121EF5F-AE37-F64C-A272-358253A45D6E}" destId="{B7DBB824-7554-A149-9926-315862CEDE1D}" srcOrd="0" destOrd="0" presId="urn:microsoft.com/office/officeart/2005/8/layout/default"/>
    <dgm:cxn modelId="{4AF5B467-5D55-7540-9DBC-C744E94E37F5}" srcId="{0A621E6F-C9A7-774C-8221-EC02596D2157}" destId="{A121EF5F-AE37-F64C-A272-358253A45D6E}" srcOrd="0" destOrd="0" parTransId="{C13D14B3-A4AE-DB47-B4FE-976F9D587200}" sibTransId="{C4097139-FFD9-BF4C-BB43-DCB4EECDF1DF}"/>
    <dgm:cxn modelId="{5B9C5770-DF9A-9141-9A8A-968E7D2DDD12}" type="presOf" srcId="{D24FA521-728D-4641-94C0-0ADE7C1D7FAC}" destId="{17A8C965-9B93-DC43-9D34-D87921C429F2}" srcOrd="0" destOrd="0" presId="urn:microsoft.com/office/officeart/2005/8/layout/default"/>
    <dgm:cxn modelId="{19E60079-63F5-4E40-9085-006DD4DB1BD5}" srcId="{0A621E6F-C9A7-774C-8221-EC02596D2157}" destId="{F4D70261-2E88-5F4C-A50D-DC04DE2327BA}" srcOrd="2" destOrd="0" parTransId="{4A442940-94F9-4647-8D3A-CCB5C8F0726A}" sibTransId="{9FC89DDF-7ADF-2043-94E7-7A4B2A99AB00}"/>
    <dgm:cxn modelId="{F486F181-D43A-3943-815C-382624150FED}" type="presOf" srcId="{CF873E40-1F03-1349-832F-FE655B9F1D48}" destId="{77D8D730-75ED-7B41-9829-F49FE3640527}" srcOrd="0" destOrd="0" presId="urn:microsoft.com/office/officeart/2005/8/layout/default"/>
    <dgm:cxn modelId="{7CE8028E-67D5-0A44-AC48-FC6CF1C84A76}" srcId="{0A621E6F-C9A7-774C-8221-EC02596D2157}" destId="{D26DC4A4-C1BA-1E4B-859D-5C2F21A56518}" srcOrd="6" destOrd="0" parTransId="{47C7078F-37B3-CF4D-BCF2-7A2F11D282B4}" sibTransId="{7CD4ABC3-3EA1-2041-862D-95B9FCFCD4CA}"/>
    <dgm:cxn modelId="{316F9A9E-1E34-AE40-955D-18F2F226B9B5}" srcId="{0A621E6F-C9A7-774C-8221-EC02596D2157}" destId="{CF873E40-1F03-1349-832F-FE655B9F1D48}" srcOrd="4" destOrd="0" parTransId="{6D3A1078-FEC9-614A-9CD6-1B76F5F76654}" sibTransId="{8D806DAA-1E28-434E-A4E6-FA83501BFD3F}"/>
    <dgm:cxn modelId="{44C6B4A1-1E3A-2A48-8166-9F182DA1DBD6}" srcId="{0A621E6F-C9A7-774C-8221-EC02596D2157}" destId="{D24FA521-728D-4641-94C0-0ADE7C1D7FAC}" srcOrd="3" destOrd="0" parTransId="{62088B60-F305-C746-AA36-63529846BC1D}" sibTransId="{FBB5BA64-123B-4F4F-A302-67C63B26F98C}"/>
    <dgm:cxn modelId="{605A34BB-8D80-E44E-95E0-34E48BFDFB4E}" type="presOf" srcId="{F5DB27EA-C1B7-D245-B6E8-CD054F345B39}" destId="{ED7CC531-850E-9845-93F1-749245518909}" srcOrd="0" destOrd="0" presId="urn:microsoft.com/office/officeart/2005/8/layout/default"/>
    <dgm:cxn modelId="{8C6A51BD-5046-9545-B5D2-86DF1696B805}" srcId="{0A621E6F-C9A7-774C-8221-EC02596D2157}" destId="{F5DB27EA-C1B7-D245-B6E8-CD054F345B39}" srcOrd="1" destOrd="0" parTransId="{A00BDB81-17D8-3040-9A68-FB20F3E197AE}" sibTransId="{F080DA14-FF71-B24A-90FC-34D905889AFB}"/>
    <dgm:cxn modelId="{C6D232DF-ED7F-9B40-B7F2-7AB9CE72FEE8}" type="presOf" srcId="{F4D70261-2E88-5F4C-A50D-DC04DE2327BA}" destId="{1F3135A3-FEF8-EF44-9E37-C51F5983BAB8}" srcOrd="0" destOrd="0" presId="urn:microsoft.com/office/officeart/2005/8/layout/default"/>
    <dgm:cxn modelId="{F2367E17-DC9C-B34B-AD1D-330F6DEEE2F2}" type="presParOf" srcId="{FB4593D3-84BC-EF49-A0B5-39405881818A}" destId="{B7DBB824-7554-A149-9926-315862CEDE1D}" srcOrd="0" destOrd="0" presId="urn:microsoft.com/office/officeart/2005/8/layout/default"/>
    <dgm:cxn modelId="{A483E104-40A2-634F-8955-17429699E624}" type="presParOf" srcId="{FB4593D3-84BC-EF49-A0B5-39405881818A}" destId="{02A6C50B-4D48-F74E-90B3-6A8E18FAC7AC}" srcOrd="1" destOrd="0" presId="urn:microsoft.com/office/officeart/2005/8/layout/default"/>
    <dgm:cxn modelId="{8988643E-4B53-584E-A18C-A35D6943725B}" type="presParOf" srcId="{FB4593D3-84BC-EF49-A0B5-39405881818A}" destId="{ED7CC531-850E-9845-93F1-749245518909}" srcOrd="2" destOrd="0" presId="urn:microsoft.com/office/officeart/2005/8/layout/default"/>
    <dgm:cxn modelId="{23124EA9-CF5D-6647-9C50-737F70A3A5A7}" type="presParOf" srcId="{FB4593D3-84BC-EF49-A0B5-39405881818A}" destId="{C86B315C-87E0-F240-8F08-0857E08213A8}" srcOrd="3" destOrd="0" presId="urn:microsoft.com/office/officeart/2005/8/layout/default"/>
    <dgm:cxn modelId="{E9AE4CF2-8D61-1944-929A-24E3461B958D}" type="presParOf" srcId="{FB4593D3-84BC-EF49-A0B5-39405881818A}" destId="{1F3135A3-FEF8-EF44-9E37-C51F5983BAB8}" srcOrd="4" destOrd="0" presId="urn:microsoft.com/office/officeart/2005/8/layout/default"/>
    <dgm:cxn modelId="{E104666B-57FD-8447-9B4D-756F4A044932}" type="presParOf" srcId="{FB4593D3-84BC-EF49-A0B5-39405881818A}" destId="{12E674A5-E2CF-5840-8C55-E97E81FAD010}" srcOrd="5" destOrd="0" presId="urn:microsoft.com/office/officeart/2005/8/layout/default"/>
    <dgm:cxn modelId="{EAE4CFE4-F34B-6141-805D-8BBDCFAAFBE2}" type="presParOf" srcId="{FB4593D3-84BC-EF49-A0B5-39405881818A}" destId="{17A8C965-9B93-DC43-9D34-D87921C429F2}" srcOrd="6" destOrd="0" presId="urn:microsoft.com/office/officeart/2005/8/layout/default"/>
    <dgm:cxn modelId="{BC1C7BA2-2872-5C4F-9C66-FB079E94E537}" type="presParOf" srcId="{FB4593D3-84BC-EF49-A0B5-39405881818A}" destId="{1D56DE88-E4E6-0A49-9863-42CDAE979063}" srcOrd="7" destOrd="0" presId="urn:microsoft.com/office/officeart/2005/8/layout/default"/>
    <dgm:cxn modelId="{A4343C88-BC88-1047-B78F-5D448CA54403}" type="presParOf" srcId="{FB4593D3-84BC-EF49-A0B5-39405881818A}" destId="{77D8D730-75ED-7B41-9829-F49FE3640527}" srcOrd="8" destOrd="0" presId="urn:microsoft.com/office/officeart/2005/8/layout/default"/>
    <dgm:cxn modelId="{4907BC8B-BE18-D941-A1BB-EEF9A25E5AF3}" type="presParOf" srcId="{FB4593D3-84BC-EF49-A0B5-39405881818A}" destId="{79FA5954-C94F-9B42-B2DC-8A458A2AA27B}" srcOrd="9" destOrd="0" presId="urn:microsoft.com/office/officeart/2005/8/layout/default"/>
    <dgm:cxn modelId="{895832D0-0E91-E34C-8E9C-788408E8E214}" type="presParOf" srcId="{FB4593D3-84BC-EF49-A0B5-39405881818A}" destId="{A5E47015-AE68-034F-A91C-1948FABAF432}" srcOrd="10" destOrd="0" presId="urn:microsoft.com/office/officeart/2005/8/layout/default"/>
    <dgm:cxn modelId="{3655B2B0-77C4-154D-B620-56245230EC22}" type="presParOf" srcId="{FB4593D3-84BC-EF49-A0B5-39405881818A}" destId="{27EAA862-1E6D-5A45-85D0-8D5849E89110}" srcOrd="11" destOrd="0" presId="urn:microsoft.com/office/officeart/2005/8/layout/default"/>
    <dgm:cxn modelId="{79948DE9-9670-D64F-B84C-B24CC2142371}" type="presParOf" srcId="{FB4593D3-84BC-EF49-A0B5-39405881818A}" destId="{814630AC-A45A-7A4A-BB20-DF6EF719C741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90EAA-ADE4-C449-B4B6-709D35AFFB84}">
      <dsp:nvSpPr>
        <dsp:cNvPr id="0" name=""/>
        <dsp:cNvSpPr/>
      </dsp:nvSpPr>
      <dsp:spPr>
        <a:xfrm>
          <a:off x="1667476" y="15405"/>
          <a:ext cx="3409354" cy="204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rgbClr val="000000"/>
              </a:solidFill>
            </a:rPr>
            <a:t>New onset of MDD</a:t>
          </a:r>
        </a:p>
      </dsp:txBody>
      <dsp:txXfrm>
        <a:off x="1667476" y="15405"/>
        <a:ext cx="3409354" cy="2045612"/>
      </dsp:txXfrm>
    </dsp:sp>
    <dsp:sp modelId="{CDC20F3E-72BC-4A45-A040-674D1F561187}">
      <dsp:nvSpPr>
        <dsp:cNvPr id="0" name=""/>
        <dsp:cNvSpPr/>
      </dsp:nvSpPr>
      <dsp:spPr>
        <a:xfrm>
          <a:off x="5428267" y="1515"/>
          <a:ext cx="3409354" cy="204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rgbClr val="000000"/>
              </a:solidFill>
            </a:rPr>
            <a:t>Recurrent MDD</a:t>
          </a:r>
        </a:p>
      </dsp:txBody>
      <dsp:txXfrm>
        <a:off x="5428267" y="1515"/>
        <a:ext cx="3409354" cy="2045612"/>
      </dsp:txXfrm>
    </dsp:sp>
    <dsp:sp modelId="{0465B6BB-B81A-BE42-B4AE-F068112F063F}">
      <dsp:nvSpPr>
        <dsp:cNvPr id="0" name=""/>
        <dsp:cNvSpPr/>
      </dsp:nvSpPr>
      <dsp:spPr>
        <a:xfrm>
          <a:off x="1677977" y="2388064"/>
          <a:ext cx="3409354" cy="204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rgbClr val="000000"/>
              </a:solidFill>
            </a:rPr>
            <a:t>Related to medical problems </a:t>
          </a:r>
        </a:p>
      </dsp:txBody>
      <dsp:txXfrm>
        <a:off x="1677977" y="2388064"/>
        <a:ext cx="3409354" cy="2045612"/>
      </dsp:txXfrm>
    </dsp:sp>
    <dsp:sp modelId="{A1BCC1E7-0688-A84B-B398-585DA4F89534}">
      <dsp:nvSpPr>
        <dsp:cNvPr id="0" name=""/>
        <dsp:cNvSpPr/>
      </dsp:nvSpPr>
      <dsp:spPr>
        <a:xfrm>
          <a:off x="5428267" y="2388064"/>
          <a:ext cx="3409354" cy="204561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rgbClr val="000000"/>
              </a:solidFill>
            </a:rPr>
            <a:t>Related to substance or medication use </a:t>
          </a:r>
        </a:p>
      </dsp:txBody>
      <dsp:txXfrm>
        <a:off x="5428267" y="2388064"/>
        <a:ext cx="3409354" cy="20456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DBB824-7554-A149-9926-315862CEDE1D}">
      <dsp:nvSpPr>
        <dsp:cNvPr id="0" name=""/>
        <dsp:cNvSpPr/>
      </dsp:nvSpPr>
      <dsp:spPr>
        <a:xfrm>
          <a:off x="124852" y="339088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Psychomotor Retardation</a:t>
          </a:r>
        </a:p>
      </dsp:txBody>
      <dsp:txXfrm>
        <a:off x="124852" y="339088"/>
        <a:ext cx="2708919" cy="1625351"/>
      </dsp:txXfrm>
    </dsp:sp>
    <dsp:sp modelId="{ED7CC531-850E-9845-93F1-749245518909}">
      <dsp:nvSpPr>
        <dsp:cNvPr id="0" name=""/>
        <dsp:cNvSpPr/>
      </dsp:nvSpPr>
      <dsp:spPr>
        <a:xfrm>
          <a:off x="5926871" y="336113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Constipation</a:t>
          </a:r>
        </a:p>
      </dsp:txBody>
      <dsp:txXfrm>
        <a:off x="5926871" y="336113"/>
        <a:ext cx="2708919" cy="1625351"/>
      </dsp:txXfrm>
    </dsp:sp>
    <dsp:sp modelId="{1F3135A3-FEF8-EF44-9E37-C51F5983BAB8}">
      <dsp:nvSpPr>
        <dsp:cNvPr id="0" name=""/>
        <dsp:cNvSpPr/>
      </dsp:nvSpPr>
      <dsp:spPr>
        <a:xfrm>
          <a:off x="101339" y="2258189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Poor Perceived Health</a:t>
          </a:r>
        </a:p>
      </dsp:txBody>
      <dsp:txXfrm>
        <a:off x="101339" y="2258189"/>
        <a:ext cx="2708919" cy="1625351"/>
      </dsp:txXfrm>
    </dsp:sp>
    <dsp:sp modelId="{17A8C965-9B93-DC43-9D34-D87921C429F2}">
      <dsp:nvSpPr>
        <dsp:cNvPr id="0" name=""/>
        <dsp:cNvSpPr/>
      </dsp:nvSpPr>
      <dsp:spPr>
        <a:xfrm>
          <a:off x="3059940" y="344446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Poor Concentration</a:t>
          </a:r>
        </a:p>
      </dsp:txBody>
      <dsp:txXfrm>
        <a:off x="3059940" y="344446"/>
        <a:ext cx="2708919" cy="1625351"/>
      </dsp:txXfrm>
    </dsp:sp>
    <dsp:sp modelId="{77D8D730-75ED-7B41-9829-F49FE3640527}">
      <dsp:nvSpPr>
        <dsp:cNvPr id="0" name=""/>
        <dsp:cNvSpPr/>
      </dsp:nvSpPr>
      <dsp:spPr>
        <a:xfrm>
          <a:off x="3019983" y="2291764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Prominent Anxiety Symptoms</a:t>
          </a:r>
        </a:p>
      </dsp:txBody>
      <dsp:txXfrm>
        <a:off x="3019983" y="2291764"/>
        <a:ext cx="2708919" cy="1625351"/>
      </dsp:txXfrm>
    </dsp:sp>
    <dsp:sp modelId="{A5E47015-AE68-034F-A91C-1948FABAF432}">
      <dsp:nvSpPr>
        <dsp:cNvPr id="0" name=""/>
        <dsp:cNvSpPr/>
      </dsp:nvSpPr>
      <dsp:spPr>
        <a:xfrm>
          <a:off x="5915141" y="2291764"/>
          <a:ext cx="2708919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Cognitive Deficits</a:t>
          </a:r>
        </a:p>
      </dsp:txBody>
      <dsp:txXfrm>
        <a:off x="5915141" y="2291764"/>
        <a:ext cx="2708919" cy="1625351"/>
      </dsp:txXfrm>
    </dsp:sp>
    <dsp:sp modelId="{814630AC-A45A-7A4A-BB20-DF6EF719C741}">
      <dsp:nvSpPr>
        <dsp:cNvPr id="0" name=""/>
        <dsp:cNvSpPr/>
      </dsp:nvSpPr>
      <dsp:spPr>
        <a:xfrm>
          <a:off x="8833352" y="1394012"/>
          <a:ext cx="2427517" cy="162535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Prominent Somatic Symptoms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 dirty="0">
            <a:solidFill>
              <a:schemeClr val="tx1"/>
            </a:solidFill>
          </a:endParaRPr>
        </a:p>
      </dsp:txBody>
      <dsp:txXfrm>
        <a:off x="8833352" y="1394012"/>
        <a:ext cx="2427517" cy="1625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B5DD8-2E4F-4F46-BE91-44E00011A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26C37-70CF-41E4-8D2F-5ADE3AD2A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2A801-D262-474E-8E28-8C845F0EB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BCCB9-FEDC-43CF-8BB5-2DDC7FC3F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0F833-BC69-40E7-85A5-198300DDB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8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A3F7-A8E7-4735-A6A2-C2337B32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AD55B-8CA4-4232-8A7D-C26972FFC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51886-D248-47E8-A167-257BE1555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A88F9-A9EF-491E-915D-CCCC81AA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A9900-9B57-4428-99AF-756EEBDA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29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887A5-B25A-48C4-B226-7934F0603F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284AE5-5344-41D2-87CD-93D6B63C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7B41D-392F-468C-8129-C66EAD5A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FAEA-7DB2-4EDB-8FA8-7FFBE678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64821-3710-402E-BAF2-7182CBB9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F970A-711A-4173-9563-E95B183A0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8BD12-A438-487B-8954-A549C4D06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7FB11-E2CD-4AF4-840C-4116A84B1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05B0A-038E-4E0B-9022-EA4F006C3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7B655-E38B-4EA4-AD2A-EB13D0A8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9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F3D6-04D3-4EC0-840B-DF9DD7F4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3C1EF-8F0C-46F8-88E7-3EE070FAA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00A7D-D5A0-47B9-8405-07C7E631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08F47-82EA-49EB-94E1-A26501A68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BDC2E-F665-44BF-941F-59BBD63B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9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8E750-0BB9-47F2-8B2F-929A22E0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43D31-FF0C-4BFE-B472-BBB496CD3A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314DC7-2B98-42CD-B059-BEB48ACB0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D3606-C9DE-40E6-B6D3-99D61F339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CADB-3F2F-4D1F-921D-3F7F820B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EDFE2-8D8D-4ABE-BF1B-25FFCAE73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9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BF2B6-B3F7-4802-8932-C005A57B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3A5B5-8A26-4C1B-B14A-C51123C33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64C8B-C73E-4475-BD67-207288D3D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1B489-0B55-41A7-BEA3-80AD7C3673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1ED9F7-5040-4789-877D-7A8C2CDCA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3D4057-68ED-4F8D-98C8-56F0E587D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04E2E6-4678-4D55-91EA-D71D7053B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16C103-D275-465C-837E-C5A54E137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5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F64AF-7C97-4C41-BA92-E7B35507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BC672F-3637-468A-BEAB-B31AA207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0DFE06-74C3-442D-B802-F252F332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A788BF-483C-4A02-AB9D-8C7F43F93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4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40F99-BBA2-4884-9A33-2FBB9BB0C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9D2F02-24E8-406D-982A-655134AA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6DB96-82C7-4823-88CD-8F7C80AEA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5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39C49-76FF-42DA-BA8C-D041B9DB2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D9EE9-AB70-4790-99B8-2082E4009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C03E0-53BC-4594-A656-AB34E27C4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314E-CDFB-429A-B6C7-0EBFD716A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E5430-7068-4952-B519-6314B6F98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159FE-DADF-41DB-A1F6-1B787A77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0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94C85-AF5B-4DA9-A501-BBBA7714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49FF45-5E8D-417E-9FC8-DF2075A22C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77EF3-36BC-4584-AE82-16C31F6E8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B3A89-BFAF-485A-894E-0C439679C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706AF-0197-4C5F-A566-763698EB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25204-4F75-40EF-BE0A-B3CA43DB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6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40296-B6AF-45BD-979A-966FD9A91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B85D28-81B4-4218-A52F-FA801E02B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D68D8-1F71-4E5E-B89E-7F9C69760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29C91-4DCB-4982-AEEC-84FC572791E4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B7B6-F330-408A-8D7C-D2EA4F0D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0743C-FD6D-466E-8A49-3FE3AFFAF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ho.int/newsroom/factsheets/detail/mental-health-of-older-adults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959" y="2745012"/>
            <a:ext cx="7778243" cy="1655762"/>
          </a:xfrm>
        </p:spPr>
        <p:txBody>
          <a:bodyPr>
            <a:normAutofit/>
          </a:bodyPr>
          <a:lstStyle/>
          <a:p>
            <a:r>
              <a:rPr lang="en-US" sz="4400" b="1" dirty="0"/>
              <a:t>Special Population: Major Depressive Disorder in Elderly </a:t>
            </a:r>
            <a:endParaRPr lang="en-US" sz="4400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223995" y="4124620"/>
            <a:ext cx="64681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MY" sz="3600" b="1" dirty="0" err="1">
                <a:solidFill>
                  <a:prstClr val="black"/>
                </a:solidFill>
              </a:rPr>
              <a:t>Dr.</a:t>
            </a:r>
            <a:r>
              <a:rPr lang="en-MY" sz="3600" b="1" dirty="0">
                <a:solidFill>
                  <a:prstClr val="black"/>
                </a:solidFill>
              </a:rPr>
              <a:t> Noor </a:t>
            </a:r>
            <a:r>
              <a:rPr lang="en-MY" sz="3600" b="1" dirty="0" err="1">
                <a:solidFill>
                  <a:prstClr val="black"/>
                </a:solidFill>
              </a:rPr>
              <a:t>Izuana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  <a:r>
              <a:rPr lang="en-MY" sz="3600" b="1" dirty="0" err="1">
                <a:solidFill>
                  <a:prstClr val="black"/>
                </a:solidFill>
              </a:rPr>
              <a:t>binti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  <a:r>
              <a:rPr lang="en-MY" sz="3600" b="1" dirty="0" err="1">
                <a:solidFill>
                  <a:prstClr val="black"/>
                </a:solidFill>
              </a:rPr>
              <a:t>Redzuan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</a:p>
          <a:p>
            <a:pPr lvl="0" algn="ctr">
              <a:defRPr/>
            </a:pPr>
            <a:r>
              <a:rPr lang="en-MY" sz="3600" dirty="0">
                <a:solidFill>
                  <a:prstClr val="black"/>
                </a:solidFill>
              </a:rPr>
              <a:t>Psychiatrist </a:t>
            </a:r>
          </a:p>
          <a:p>
            <a:pPr lvl="0" algn="ctr">
              <a:defRPr/>
            </a:pPr>
            <a:r>
              <a:rPr lang="en-MY" sz="3600" dirty="0">
                <a:solidFill>
                  <a:prstClr val="black"/>
                </a:solidFill>
              </a:rPr>
              <a:t>Hospital Kuala Lumpur 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Assessment</a:t>
            </a:r>
            <a:r>
              <a:rPr lang="en-US" b="1" baseline="-25000" dirty="0"/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0B0C8943-FF13-460E-B574-EA5C4CAE82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7546" r="-7076" b="-1"/>
          <a:stretch/>
        </p:blipFill>
        <p:spPr>
          <a:xfrm>
            <a:off x="1937606" y="1878674"/>
            <a:ext cx="7524307" cy="468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39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  Screening</a:t>
            </a:r>
            <a:r>
              <a:rPr lang="en-US" b="1" baseline="-25000" dirty="0"/>
              <a:t>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37AF5C0-E3B5-427F-98E3-89F301831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Common self rating scales to screen for depression in elderly:</a:t>
            </a:r>
            <a:r>
              <a:rPr lang="en-US" sz="3200" baseline="30000" dirty="0"/>
              <a:t>212, level III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GDS</a:t>
            </a:r>
            <a:r>
              <a:rPr lang="en-US" sz="3200" baseline="30000" dirty="0"/>
              <a:t>184,</a:t>
            </a:r>
            <a:r>
              <a:rPr lang="en-US" sz="3200" dirty="0"/>
              <a:t> </a:t>
            </a:r>
            <a:r>
              <a:rPr lang="en-US" sz="3200" baseline="30000" dirty="0"/>
              <a:t>level III </a:t>
            </a:r>
            <a:r>
              <a:rPr lang="en-US" sz="3200" dirty="0"/>
              <a:t>and </a:t>
            </a:r>
            <a:r>
              <a:rPr lang="en-US" sz="3200" dirty="0" err="1"/>
              <a:t>Whooley</a:t>
            </a:r>
            <a:r>
              <a:rPr lang="en-US" sz="3200" dirty="0"/>
              <a:t> Questions; validated locally</a:t>
            </a:r>
          </a:p>
          <a:p>
            <a:r>
              <a:rPr lang="en-US" sz="3200" dirty="0"/>
              <a:t>No evidence on targeted screening among elderly. HCPs may screen if elderly present with symptoms mentioned earlier.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E4B8C1-BBF2-4234-B613-CC6698425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671" y="2526030"/>
            <a:ext cx="7086600" cy="1663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3DD4A4-2617-4E20-A089-0ABEDE756D4D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184. </a:t>
            </a:r>
            <a:r>
              <a:rPr lang="en-US" sz="1400" dirty="0" err="1"/>
              <a:t>Teh</a:t>
            </a:r>
            <a:r>
              <a:rPr lang="en-US" sz="1400" dirty="0"/>
              <a:t> EE CIH. Validation of Malay Version of Geriatric Depression Scale among Elderly Inpatients 2004. (Available at: http://www.priory.com/psych/MalayGDS.htm).</a:t>
            </a:r>
          </a:p>
          <a:p>
            <a:r>
              <a:rPr lang="en-US" sz="1400" dirty="0"/>
              <a:t>212. Tsoi KK, Chan JY, Hirai HW, et al. Comparison of diagnostic performance of Two-Question Screen and 15 depression screening instruments for older adults: </a:t>
            </a:r>
          </a:p>
          <a:p>
            <a:r>
              <a:rPr lang="en-US" sz="1400" dirty="0"/>
              <a:t>         systematic review and meta-analysis. Br J Psychiatry. 2017;210(4):255-260.</a:t>
            </a:r>
          </a:p>
        </p:txBody>
      </p:sp>
    </p:spTree>
    <p:extLst>
      <p:ext uri="{BB962C8B-B14F-4D97-AF65-F5344CB8AC3E}">
        <p14:creationId xmlns:p14="http://schemas.microsoft.com/office/powerpoint/2010/main" val="427695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  Screening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8266BA-410A-4B2A-879A-E4D1CF5ED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79" y="2095958"/>
            <a:ext cx="11110842" cy="396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827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Treatment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n-US" sz="3200" dirty="0"/>
              <a:t>Psychotherapy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n-US" sz="3200" dirty="0"/>
              <a:t>Pharmacotherapy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n-US" sz="3200" dirty="0"/>
              <a:t>ECT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 typeface="+mj-lt"/>
              <a:buAutoNum type="alphaUcPeriod"/>
            </a:pPr>
            <a:r>
              <a:rPr lang="en-US" sz="3200" dirty="0"/>
              <a:t>Exercise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69846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A. Psychotherapy for MDD in Elderly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149" y="1813020"/>
            <a:ext cx="11655777" cy="44893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Evidence from 3 systematic reviews (SRs) with moderate quality primary papers in elderly with depression: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357438-D395-4C31-B1ED-B4482E848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97362"/>
              </p:ext>
            </p:extLst>
          </p:nvPr>
        </p:nvGraphicFramePr>
        <p:xfrm>
          <a:off x="511179" y="2900116"/>
          <a:ext cx="11031710" cy="2866250"/>
        </p:xfrm>
        <a:graphic>
          <a:graphicData uri="http://schemas.openxmlformats.org/drawingml/2006/table">
            <a:tbl>
              <a:tblPr firstRow="1" bandRow="1"/>
              <a:tblGrid>
                <a:gridCol w="2380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95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IPT combined with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antidepressant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Placebo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IPT combined with antidepressant reduced recurrence of MDD in elderly at 12 months compared with placebo (RR= 0.42, 95% CI 0.23 to 0.77).</a:t>
                      </a:r>
                      <a:r>
                        <a:rPr lang="en-US" sz="18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188, level I</a:t>
                      </a:r>
                      <a:endParaRPr 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8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PST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  condition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PST reduced depressive symptoms in older adults with MDD compared to control conditions Cohen's d=1.15 (p=0.00006) </a:t>
                      </a:r>
                      <a:r>
                        <a:rPr lang="en-US" sz="18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191, level I</a:t>
                      </a:r>
                      <a:endParaRPr 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9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CBT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Control condition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CBT reduced depressive symptoms compared with control condition at long-term follow-up but effect size was small (SMD= -0.21, 95% CI -0.40 to -0.03) </a:t>
                      </a:r>
                      <a:r>
                        <a:rPr lang="en-US" sz="18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192, level I</a:t>
                      </a:r>
                      <a:endParaRPr lang="en-US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1E2EBC5-ADF6-4DBD-B7E6-8BA157F05901}"/>
              </a:ext>
            </a:extLst>
          </p:cNvPr>
          <p:cNvSpPr txBox="1"/>
          <p:nvPr/>
        </p:nvSpPr>
        <p:spPr>
          <a:xfrm>
            <a:off x="0" y="600917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188. Wilkinson P, </a:t>
            </a:r>
            <a:r>
              <a:rPr lang="en-US" sz="1200" dirty="0" err="1"/>
              <a:t>Izmeth</a:t>
            </a:r>
            <a:r>
              <a:rPr lang="en-US" sz="1200" dirty="0"/>
              <a:t> Z. Continuation and maintenance treatments for depression in older people. Cochrane Database Syst Rev. 2012;(11):CD006727.</a:t>
            </a:r>
          </a:p>
          <a:p>
            <a:r>
              <a:rPr lang="en-US" sz="1200" dirty="0"/>
              <a:t>191. Kirkham JG, Choi N, Seitz DP. Meta-analysis of problem solving therapy for the treatment of major depressive disorder in older adults. Int J </a:t>
            </a:r>
            <a:r>
              <a:rPr lang="en-US" sz="1200" dirty="0" err="1"/>
              <a:t>Geriatr</a:t>
            </a:r>
            <a:r>
              <a:rPr lang="en-US" sz="1200" dirty="0"/>
              <a:t> Psychiatry. 2016;31(5):526-535.</a:t>
            </a:r>
          </a:p>
          <a:p>
            <a:r>
              <a:rPr lang="en-US" sz="1200" dirty="0"/>
              <a:t>192. </a:t>
            </a:r>
            <a:r>
              <a:rPr lang="en-US" sz="1200" dirty="0" err="1"/>
              <a:t>Holvast</a:t>
            </a:r>
            <a:r>
              <a:rPr lang="en-US" sz="1200" dirty="0"/>
              <a:t> F, Massoudi B, Oude </a:t>
            </a:r>
            <a:r>
              <a:rPr lang="en-US" sz="1200" dirty="0" err="1"/>
              <a:t>Voshaar</a:t>
            </a:r>
            <a:r>
              <a:rPr lang="en-US" sz="1200" dirty="0"/>
              <a:t> RC, et al. Non-pharmacological treatment for depressed older patients in primary care: A systematic review and meta-analysis. </a:t>
            </a:r>
            <a:r>
              <a:rPr lang="en-US" sz="1200" dirty="0" err="1"/>
              <a:t>PLoS</a:t>
            </a:r>
            <a:r>
              <a:rPr lang="en-US" sz="1200" dirty="0"/>
              <a:t> One. </a:t>
            </a:r>
          </a:p>
          <a:p>
            <a:r>
              <a:rPr lang="en-US" sz="1200" dirty="0"/>
              <a:t>         2017;12(9):e0184666.</a:t>
            </a:r>
          </a:p>
        </p:txBody>
      </p:sp>
    </p:spTree>
    <p:extLst>
      <p:ext uri="{BB962C8B-B14F-4D97-AF65-F5344CB8AC3E}">
        <p14:creationId xmlns:p14="http://schemas.microsoft.com/office/powerpoint/2010/main" val="1832665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I. Psychotherapy for MDD in Elderly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B4FF8F-5436-4A7E-BDED-A5A639970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98" y="3009702"/>
            <a:ext cx="11096803" cy="183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594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Efficacy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8049"/>
            <a:ext cx="10919460" cy="166115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Evidence from 4 meta-analyses with moderate risk of bias primary papers and one RCT: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1591911-8C67-4B12-8609-0706821A7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13744"/>
              </p:ext>
            </p:extLst>
          </p:nvPr>
        </p:nvGraphicFramePr>
        <p:xfrm>
          <a:off x="313024" y="2967083"/>
          <a:ext cx="11565952" cy="3108960"/>
        </p:xfrm>
        <a:graphic>
          <a:graphicData uri="http://schemas.openxmlformats.org/drawingml/2006/table">
            <a:tbl>
              <a:tblPr firstRow="1" bandRow="1"/>
              <a:tblGrid>
                <a:gridCol w="1206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1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11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baseline="0" dirty="0">
                          <a:solidFill>
                            <a:srgbClr val="FFFFFF"/>
                          </a:solidFill>
                        </a:rPr>
                        <a:t>Ref/Study type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Outcome (NNT, 95% CI) 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185, level I/ SR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TCAs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TCAs more effective in  preventing persistence of symptoms compared with placebo NNT= </a:t>
                      </a:r>
                      <a:r>
                        <a:rPr lang="en-US" dirty="0"/>
                        <a:t>3.97</a:t>
                      </a:r>
                      <a:r>
                        <a:rPr lang="en-US" baseline="0" dirty="0"/>
                        <a:t> (</a:t>
                      </a:r>
                      <a:r>
                        <a:rPr lang="en-US" dirty="0"/>
                        <a:t>95% CI 3.88 to 4.05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SSRIs (fluoxetine)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Placebo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800" dirty="0"/>
                        <a:t>SSRIs more effective in  preventing persistence of symptoms compared with placebo NNT=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dirty="0"/>
                        <a:t>8.45</a:t>
                      </a:r>
                      <a:r>
                        <a:rPr lang="en-US" baseline="0" dirty="0"/>
                        <a:t> (</a:t>
                      </a:r>
                      <a:r>
                        <a:rPr lang="en-US" dirty="0"/>
                        <a:t>95% CI 8.38 to 8.53) </a:t>
                      </a:r>
                    </a:p>
                    <a:p>
                      <a:pPr algn="l"/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MAOIs 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800" dirty="0"/>
                        <a:t>MAOIs more effective in  preventing persistence of symptoms compared with placebo NNT=</a:t>
                      </a:r>
                      <a:r>
                        <a:rPr lang="en-US" dirty="0"/>
                        <a:t>3.14</a:t>
                      </a:r>
                      <a:r>
                        <a:rPr lang="en-US" baseline="0" dirty="0"/>
                        <a:t> (</a:t>
                      </a:r>
                      <a:r>
                        <a:rPr lang="en-US" dirty="0"/>
                        <a:t>95% CI 2.99 to 3.29)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D585377-C95A-4523-82A3-DCB034594505}"/>
              </a:ext>
            </a:extLst>
          </p:cNvPr>
          <p:cNvSpPr txBox="1"/>
          <p:nvPr/>
        </p:nvSpPr>
        <p:spPr>
          <a:xfrm>
            <a:off x="154471" y="619588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185. Wilson K, </a:t>
            </a:r>
            <a:r>
              <a:rPr lang="en-US" sz="1400" dirty="0" err="1"/>
              <a:t>Mottram</a:t>
            </a:r>
            <a:r>
              <a:rPr lang="en-US" sz="1400" dirty="0"/>
              <a:t> P, </a:t>
            </a:r>
            <a:r>
              <a:rPr lang="en-US" sz="1400" dirty="0" err="1"/>
              <a:t>Sivanranthan</a:t>
            </a:r>
            <a:r>
              <a:rPr lang="en-US" sz="1400" dirty="0"/>
              <a:t> A, et al. Antidepressant versus placebo for depressed elderly. Cochrane Database </a:t>
            </a:r>
            <a:r>
              <a:rPr lang="en-US" sz="1400" dirty="0" err="1"/>
              <a:t>Syst</a:t>
            </a:r>
            <a:r>
              <a:rPr lang="en-US" sz="1400" dirty="0"/>
              <a:t> Rev. 2001(2):CD000561.*Updated in 2009</a:t>
            </a:r>
          </a:p>
        </p:txBody>
      </p:sp>
    </p:spTree>
    <p:extLst>
      <p:ext uri="{BB962C8B-B14F-4D97-AF65-F5344CB8AC3E}">
        <p14:creationId xmlns:p14="http://schemas.microsoft.com/office/powerpoint/2010/main" val="3894767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Efficacy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B8A875-C6BF-413F-81A8-8060710F8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903002"/>
              </p:ext>
            </p:extLst>
          </p:nvPr>
        </p:nvGraphicFramePr>
        <p:xfrm>
          <a:off x="393605" y="1856718"/>
          <a:ext cx="11404789" cy="4297680"/>
        </p:xfrm>
        <a:graphic>
          <a:graphicData uri="http://schemas.openxmlformats.org/drawingml/2006/table">
            <a:tbl>
              <a:tblPr firstRow="1" bandRow="1"/>
              <a:tblGrid>
                <a:gridCol w="1658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7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2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800" baseline="0" dirty="0">
                          <a:solidFill>
                            <a:srgbClr val="FFFFFF"/>
                          </a:solidFill>
                        </a:rPr>
                        <a:t>Ref/Study type</a:t>
                      </a:r>
                      <a:endParaRPr lang="en-US" sz="1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</a:rPr>
                        <a:t>Outcome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10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186, level I/SR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SSRIs (fluoxetine,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escitalopram</a:t>
                      </a:r>
                      <a:r>
                        <a:rPr lang="en-US" sz="1800" baseline="0" dirty="0"/>
                        <a:t> &amp; citalopram)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Placebo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significant difference in effectiveness in both response and remission in depressed elderly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7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Duloxetine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Duloxetine more effective than placebo in response (OR=2.83, 95% CI 1.96 to 4.08) and remission (OR=1.78, 95% CI 1.20</a:t>
                      </a:r>
                      <a:r>
                        <a:rPr lang="hr-HR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2.65)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98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187, level I/ SR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TCAs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SSRIs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difference in effectiveness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27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MAOI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/>
                        <a:t>Atypical</a:t>
                      </a:r>
                      <a:r>
                        <a:rPr lang="en-US" sz="1800" baseline="0" dirty="0"/>
                        <a:t> antidepressants 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buspirone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buproprion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milnacipran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venlafaxine,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reboxetine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mirtazapine)</a:t>
                      </a:r>
                      <a:r>
                        <a:rPr lang="en-US" sz="1800" baseline="0" dirty="0"/>
                        <a:t> 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5B5D229-C208-4FCB-A124-7346C79705AE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186. </a:t>
            </a:r>
            <a:r>
              <a:rPr lang="en-US" sz="1400" dirty="0" err="1"/>
              <a:t>Tham</a:t>
            </a:r>
            <a:r>
              <a:rPr lang="en-US" sz="1400" dirty="0"/>
              <a:t> A, </a:t>
            </a:r>
            <a:r>
              <a:rPr lang="en-US" sz="1400" dirty="0" err="1"/>
              <a:t>Jonsson</a:t>
            </a:r>
            <a:r>
              <a:rPr lang="en-US" sz="1400" dirty="0"/>
              <a:t> U, </a:t>
            </a:r>
            <a:r>
              <a:rPr lang="en-US" sz="1400" dirty="0" err="1"/>
              <a:t>Andersson</a:t>
            </a:r>
            <a:r>
              <a:rPr lang="en-US" sz="1400" dirty="0"/>
              <a:t> G, et al. Efficacy and tolerability of antidepressants in people aged 65 years or older with major depressive disorder. A systematic review and a meta-analysis. J Affect </a:t>
            </a:r>
            <a:r>
              <a:rPr lang="en-US" sz="1400" dirty="0" err="1"/>
              <a:t>Disord</a:t>
            </a:r>
            <a:r>
              <a:rPr lang="en-US" sz="1400" dirty="0"/>
              <a:t>. 2016;205:1-12.</a:t>
            </a:r>
          </a:p>
          <a:p>
            <a:r>
              <a:rPr lang="en-US" sz="1400" dirty="0"/>
              <a:t>187. Mottram P, Wilson K, Strobl J. Antidepressants for depressed elderly. Cochrane Database Syst Rev. 2006(1):Cd003491.*Updated 2009</a:t>
            </a:r>
          </a:p>
        </p:txBody>
      </p:sp>
    </p:spTree>
    <p:extLst>
      <p:ext uri="{BB962C8B-B14F-4D97-AF65-F5344CB8AC3E}">
        <p14:creationId xmlns:p14="http://schemas.microsoft.com/office/powerpoint/2010/main" val="3084496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Efficacy</a:t>
            </a:r>
            <a:r>
              <a:rPr lang="en-US" b="1" baseline="-25000" dirty="0"/>
              <a:t>3</a:t>
            </a:r>
            <a:r>
              <a:rPr lang="en-US" b="1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9FC51C6-54D5-4C5E-A37F-A7FE73845E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867572"/>
              </p:ext>
            </p:extLst>
          </p:nvPr>
        </p:nvGraphicFramePr>
        <p:xfrm>
          <a:off x="558800" y="2054860"/>
          <a:ext cx="11074400" cy="3183512"/>
        </p:xfrm>
        <a:graphic>
          <a:graphicData uri="http://schemas.openxmlformats.org/drawingml/2006/table">
            <a:tbl>
              <a:tblPr firstRow="1" bandRow="1"/>
              <a:tblGrid>
                <a:gridCol w="1783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5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2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5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baseline="0" dirty="0">
                          <a:solidFill>
                            <a:srgbClr val="FFFFFF"/>
                          </a:solidFill>
                        </a:rPr>
                        <a:t>Ref/Study type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Outcome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9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188, level I/SR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Antidepressants (SSRIs</a:t>
                      </a:r>
                      <a:r>
                        <a:rPr lang="en-US" baseline="0" dirty="0"/>
                        <a:t> and TCAs)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Placebo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Antidepressants reduced recurrence at 12 months compared with placebo (RR=0.67, 95% CI 0.55 to 0.82; NNTB=5) in continuation and maintenance phase in elderly with MDD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1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189, level</a:t>
                      </a:r>
                      <a:r>
                        <a:rPr lang="en-US" baseline="0" dirty="0"/>
                        <a:t> I/ </a:t>
                      </a:r>
                      <a:r>
                        <a:rPr lang="en-US" dirty="0"/>
                        <a:t>RCT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Sertraline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err="1"/>
                        <a:t>Nortriptyline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significant difference in response and remission rates in older adults with depression 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6580" y="5436794"/>
            <a:ext cx="11351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188. Wilkinson P, </a:t>
            </a:r>
            <a:r>
              <a:rPr lang="en-US" dirty="0" err="1"/>
              <a:t>Izmeth</a:t>
            </a:r>
            <a:r>
              <a:rPr lang="en-US" dirty="0"/>
              <a:t> Z. Continuation and maintenance treatments for depression in older people. Cochrane Database </a:t>
            </a:r>
            <a:r>
              <a:rPr lang="en-US" dirty="0" err="1"/>
              <a:t>Syst</a:t>
            </a:r>
            <a:r>
              <a:rPr lang="en-US" dirty="0"/>
              <a:t> Rev. 2012;(11):CD006727.</a:t>
            </a:r>
          </a:p>
          <a:p>
            <a:r>
              <a:rPr lang="en-US" dirty="0"/>
              <a:t>189. Sneed JR, </a:t>
            </a:r>
            <a:r>
              <a:rPr lang="en-US" dirty="0" err="1"/>
              <a:t>Reinlieb</a:t>
            </a:r>
            <a:r>
              <a:rPr lang="en-US" dirty="0"/>
              <a:t> ME, Rutherford BR, et al. Antidepressant treatment of melancholia in older adults. Am J </a:t>
            </a:r>
            <a:r>
              <a:rPr lang="en-US" dirty="0" err="1"/>
              <a:t>Geriatr</a:t>
            </a:r>
            <a:r>
              <a:rPr lang="en-US" dirty="0"/>
              <a:t> Psychiatry. 2014;22(1):46-52.</a:t>
            </a:r>
          </a:p>
        </p:txBody>
      </p:sp>
    </p:spTree>
    <p:extLst>
      <p:ext uri="{BB962C8B-B14F-4D97-AF65-F5344CB8AC3E}">
        <p14:creationId xmlns:p14="http://schemas.microsoft.com/office/powerpoint/2010/main" val="1755560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Tolerability</a:t>
            </a:r>
            <a:r>
              <a:rPr lang="en-US" b="1" baseline="-25000" dirty="0"/>
              <a:t>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FDC38103-F35D-4D47-BF0E-011B11118D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109543"/>
              </p:ext>
            </p:extLst>
          </p:nvPr>
        </p:nvGraphicFramePr>
        <p:xfrm>
          <a:off x="511179" y="2256129"/>
          <a:ext cx="11288085" cy="3657600"/>
        </p:xfrm>
        <a:graphic>
          <a:graphicData uri="http://schemas.openxmlformats.org/drawingml/2006/table">
            <a:tbl>
              <a:tblPr firstRow="1" bandRow="1"/>
              <a:tblGrid>
                <a:gridCol w="189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3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Ref</a:t>
                      </a:r>
                      <a:r>
                        <a:rPr lang="en-US" sz="24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/Study type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187, level I/</a:t>
                      </a:r>
                      <a:endParaRPr lang="en-US" sz="2400" baseline="0" dirty="0"/>
                    </a:p>
                    <a:p>
                      <a:r>
                        <a:rPr lang="en-US" sz="2400" baseline="0" dirty="0"/>
                        <a:t>SR 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SSRIs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TCAs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SSRIs were less likely to cause withdrawal due to side effects (RR=1.36, 95% CI 1.09 to 1.70)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TCAs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MAOIs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NS difference in withdrawal dt side effects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TCAs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Atypical antidepressants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NS difference in withdrawal dt side effects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7047" y="6091591"/>
            <a:ext cx="11509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187. </a:t>
            </a:r>
            <a:r>
              <a:rPr lang="en-US" dirty="0" err="1"/>
              <a:t>Mottram</a:t>
            </a:r>
            <a:r>
              <a:rPr lang="en-US" dirty="0"/>
              <a:t> P, Wilson K, </a:t>
            </a:r>
            <a:r>
              <a:rPr lang="en-US" dirty="0" err="1"/>
              <a:t>Strobl</a:t>
            </a:r>
            <a:r>
              <a:rPr lang="en-US" dirty="0"/>
              <a:t> J. Antidepressants for depressed elderly. Cochrane Database </a:t>
            </a:r>
            <a:r>
              <a:rPr lang="en-US" dirty="0" err="1"/>
              <a:t>Syst</a:t>
            </a:r>
            <a:r>
              <a:rPr lang="en-US" dirty="0"/>
              <a:t> Rev 2006(1): Cd003491.*Updated 2009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37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Learning Objective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080" y="2265681"/>
            <a:ext cx="8935720" cy="4084319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To understand the management of MDD in elderly population in the following aspects: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Assessment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Diagnosis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Treatment</a:t>
            </a:r>
            <a:endParaRPr lang="en-MY" sz="32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4" descr="Image result for TICK">
            <a:extLst>
              <a:ext uri="{FF2B5EF4-FFF2-40B4-BE49-F238E27FC236}">
                <a16:creationId xmlns:a16="http://schemas.microsoft.com/office/drawing/2014/main" id="{86B4F1A5-56A8-4617-A4A2-6EF013109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034" y="2873760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Tolerability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E60EE6B9-AE4D-4503-91A5-2FDC7BE11A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621044"/>
              </p:ext>
            </p:extLst>
          </p:nvPr>
        </p:nvGraphicFramePr>
        <p:xfrm>
          <a:off x="457201" y="2436178"/>
          <a:ext cx="11122659" cy="3108960"/>
        </p:xfrm>
        <a:graphic>
          <a:graphicData uri="http://schemas.openxmlformats.org/drawingml/2006/table">
            <a:tbl>
              <a:tblPr firstRow="1" bandRow="1"/>
              <a:tblGrid>
                <a:gridCol w="2265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38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61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Author/Study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186, level I/</a:t>
                      </a:r>
                      <a:endParaRPr lang="en-US" sz="2000" dirty="0"/>
                    </a:p>
                    <a:p>
                      <a:r>
                        <a:rPr lang="en-US" sz="2000" dirty="0"/>
                        <a:t>SR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Citalopram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Citalopram had larger proportion of adverse events (fatigue, sweating and tremors)</a:t>
                      </a:r>
                    </a:p>
                    <a:p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Other SSRIs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Placebo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No significant difference in frequency of AEs</a:t>
                      </a:r>
                    </a:p>
                    <a:p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Duloxetine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Duloxetine associated</a:t>
                      </a:r>
                      <a:r>
                        <a:rPr lang="en-US" sz="2000" baseline="0" dirty="0"/>
                        <a:t> with  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increased risk of dry mouth, constipation, </a:t>
                      </a:r>
                      <a:r>
                        <a:rPr lang="en-US" sz="20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diarrhoea</a:t>
                      </a:r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dizziness</a:t>
                      </a:r>
                    </a:p>
                    <a:p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77047" y="5992379"/>
            <a:ext cx="11410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186. </a:t>
            </a:r>
            <a:r>
              <a:rPr lang="en-US" dirty="0" err="1"/>
              <a:t>Tham</a:t>
            </a:r>
            <a:r>
              <a:rPr lang="en-US" dirty="0"/>
              <a:t> A, </a:t>
            </a:r>
            <a:r>
              <a:rPr lang="en-US" dirty="0" err="1"/>
              <a:t>Jonsson</a:t>
            </a:r>
            <a:r>
              <a:rPr lang="en-US" dirty="0"/>
              <a:t> U, </a:t>
            </a:r>
            <a:r>
              <a:rPr lang="en-US" dirty="0" err="1"/>
              <a:t>Andersson</a:t>
            </a:r>
            <a:r>
              <a:rPr lang="en-US" dirty="0"/>
              <a:t> G, et al. Efficacy and tolerability of antidepressants in people aged 65 years or older with major depressive disorder. A systematic review and a meta-analysis. J Affect </a:t>
            </a:r>
            <a:r>
              <a:rPr lang="en-US" dirty="0" err="1"/>
              <a:t>Disord</a:t>
            </a:r>
            <a:r>
              <a:rPr lang="en-US" dirty="0"/>
              <a:t>. 2016;205:1-12.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931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 For MDD in Elderly: Tolerability</a:t>
            </a:r>
            <a:r>
              <a:rPr lang="en-US" b="1" baseline="-25000" dirty="0"/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88BF68B2-F255-4E25-820D-38E9BDC152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3608254"/>
              </p:ext>
            </p:extLst>
          </p:nvPr>
        </p:nvGraphicFramePr>
        <p:xfrm>
          <a:off x="409053" y="1878674"/>
          <a:ext cx="11373894" cy="4119880"/>
        </p:xfrm>
        <a:graphic>
          <a:graphicData uri="http://schemas.openxmlformats.org/drawingml/2006/table">
            <a:tbl>
              <a:tblPr firstRow="1" bandRow="1"/>
              <a:tblGrid>
                <a:gridCol w="1884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3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94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  <a:latin typeface="+mn-lt"/>
                        </a:rPr>
                        <a:t>Ref/Study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  <a:latin typeface="+mn-lt"/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  <a:latin typeface="+mn-lt"/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solidFill>
                            <a:srgbClr val="FFFFFF"/>
                          </a:solidFill>
                          <a:latin typeface="+mn-lt"/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+mn-lt"/>
                        </a:rPr>
                        <a:t>190,level II-2/</a:t>
                      </a:r>
                    </a:p>
                    <a:p>
                      <a:endParaRPr lang="en-US" sz="1800" dirty="0">
                        <a:latin typeface="+mn-lt"/>
                      </a:endParaRPr>
                    </a:p>
                    <a:p>
                      <a:r>
                        <a:rPr lang="en-US" sz="1800" dirty="0">
                          <a:latin typeface="+mn-lt"/>
                        </a:rPr>
                        <a:t>Cohort (60,746</a:t>
                      </a:r>
                      <a:r>
                        <a:rPr lang="en-US" sz="1800" baseline="0" dirty="0">
                          <a:latin typeface="+mn-lt"/>
                        </a:rPr>
                        <a:t> elderly MDD patients)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+mn-lt"/>
                        </a:rPr>
                        <a:t>SSRIs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+mn-lt"/>
                        </a:rPr>
                        <a:t>Antidepressant not used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SSRIs were associated with the highest risk for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Falls (HR=1.66, 95% CI 1.58 to 1.73)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Hyponatraemia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(HR=1.52, 95% CI 1.33 to 1.75)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+mn-lt"/>
                        </a:rPr>
                        <a:t>Other antidepressant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(duloxetine,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flupentixol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L-tryptophan,</a:t>
                      </a:r>
                    </a:p>
                    <a:p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mirtazepine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nefazodone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reboxetine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tryptophan and venlafaxine)</a:t>
                      </a:r>
                      <a:endParaRPr lang="en-US" sz="18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+mn-lt"/>
                        </a:rPr>
                        <a:t>Antidepressant not used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Other antidepressants group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a/w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highest risks for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All-cause mortality (HR=1.66, 95% CI 1.56 to 1.77)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Attempted suicide/self-harm (HR=5.16, 95% CI 3.90 to 6.83)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Stroke /transient 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ischaemic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attack (HR=1.37, 95% CI 1.22 to 1.55)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Fracture (HR=1.63, 95% CI 1.45 to 1.83)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Epilepsy /seizures (</a:t>
                      </a:r>
                      <a:r>
                        <a:rPr lang="mr-IN" sz="1800" b="0" i="0" u="none" strike="noStrike" kern="1200" baseline="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HR=2.24, 95% CI 1.60 to 3.15)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043BA74-9521-488C-A917-EDA69642ED2C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190. Coupland CA, Dhiman P, Barton G, et al. A study of the safety and harms of antidepressant drugs for older people: a cohort study using a large primary care </a:t>
            </a:r>
          </a:p>
          <a:p>
            <a:r>
              <a:rPr lang="en-US" sz="1400" dirty="0"/>
              <a:t>         database. Health Technol Assess. 2011;15(28):1-202, iii-iv.</a:t>
            </a:r>
          </a:p>
        </p:txBody>
      </p:sp>
    </p:spTree>
    <p:extLst>
      <p:ext uri="{BB962C8B-B14F-4D97-AF65-F5344CB8AC3E}">
        <p14:creationId xmlns:p14="http://schemas.microsoft.com/office/powerpoint/2010/main" val="1219444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Recommendation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865E8E0-1752-489A-86E7-85DF6278B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52" y="2919470"/>
            <a:ext cx="11187096" cy="183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09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C. Electroconvulsive Therapy  for MDD In Elderly</a:t>
            </a:r>
            <a:r>
              <a:rPr lang="en-US" b="1" baseline="-25000" dirty="0"/>
              <a:t>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D079B607-62DD-4AB1-BA87-9A6C3B21EB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361773"/>
              </p:ext>
            </p:extLst>
          </p:nvPr>
        </p:nvGraphicFramePr>
        <p:xfrm>
          <a:off x="401808" y="1961311"/>
          <a:ext cx="11388383" cy="4114800"/>
        </p:xfrm>
        <a:graphic>
          <a:graphicData uri="http://schemas.openxmlformats.org/drawingml/2006/table">
            <a:tbl>
              <a:tblPr firstRow="1" bandRow="1"/>
              <a:tblGrid>
                <a:gridCol w="2122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893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85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Ref/Study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FFFFFF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6471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193, level I/ </a:t>
                      </a:r>
                      <a:r>
                        <a:rPr lang="en-US" sz="2000" baseline="0" dirty="0"/>
                        <a:t>SR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Unilateral and</a:t>
                      </a:r>
                    </a:p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bilateral ECT (6 treatments)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Simulated group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ECT reduced depressive symptoms (MADRS) (p&lt;0.05)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53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Unilateral ECT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Bilateral</a:t>
                      </a:r>
                      <a:r>
                        <a:rPr lang="en-US" sz="2000" baseline="0" dirty="0"/>
                        <a:t> ECT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significant difference in reduction of depression symptoms  after 5 treatments  or 3 weeks of treatment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647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Three-times weekly ECT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Once-weekly ECT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Three-times weekly ECT have lower depressive symptoms compared with once-weekly ECT at </a:t>
                      </a:r>
                      <a:r>
                        <a:rPr lang="nl-NL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week 4 (p&lt;0.001)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718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Bilateral</a:t>
                      </a:r>
                      <a:r>
                        <a:rPr lang="en-US" sz="2000" baseline="0" dirty="0"/>
                        <a:t> ECT 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Unilateral ECT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Bilateral ECT had significantly lower mean MMSE scores after 8, 12 and 16 ECT sessions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6728C03-8179-4D34-8A65-3451861D5338}"/>
              </a:ext>
            </a:extLst>
          </p:cNvPr>
          <p:cNvSpPr txBox="1"/>
          <p:nvPr/>
        </p:nvSpPr>
        <p:spPr>
          <a:xfrm>
            <a:off x="0" y="6153377"/>
            <a:ext cx="11935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193. </a:t>
            </a:r>
            <a:r>
              <a:rPr lang="en-US" sz="1400" dirty="0" err="1"/>
              <a:t>Stek</a:t>
            </a:r>
            <a:r>
              <a:rPr lang="en-US" sz="1400" dirty="0"/>
              <a:t> ML, </a:t>
            </a:r>
            <a:r>
              <a:rPr lang="en-US" sz="1400" dirty="0" err="1"/>
              <a:t>Wurff</a:t>
            </a:r>
            <a:r>
              <a:rPr lang="en-US" sz="1400" dirty="0"/>
              <a:t> van der FFB, </a:t>
            </a:r>
            <a:r>
              <a:rPr lang="en-US" sz="1400" dirty="0" err="1"/>
              <a:t>Hoogendijk</a:t>
            </a:r>
            <a:r>
              <a:rPr lang="en-US" sz="1400" dirty="0"/>
              <a:t> WJG, et al. Electroconvulsive therapy for the depressed elderly. Cochrane Database of Syst Rev. 2003(2).CD003593 Updated 2015</a:t>
            </a:r>
          </a:p>
        </p:txBody>
      </p:sp>
    </p:spTree>
    <p:extLst>
      <p:ext uri="{BB962C8B-B14F-4D97-AF65-F5344CB8AC3E}">
        <p14:creationId xmlns:p14="http://schemas.microsoft.com/office/powerpoint/2010/main" val="1740524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C. Electroconvulsive Therapy  for MDD In Elderly</a:t>
            </a:r>
            <a:r>
              <a:rPr lang="en-US" b="1" baseline="-25000" dirty="0"/>
              <a:t>2</a:t>
            </a:r>
            <a:endParaRPr lang="en-US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4E103696-7E26-4D33-8B12-740E4FFE29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837116"/>
              </p:ext>
            </p:extLst>
          </p:nvPr>
        </p:nvGraphicFramePr>
        <p:xfrm>
          <a:off x="320056" y="1878583"/>
          <a:ext cx="11409648" cy="3566159"/>
        </p:xfrm>
        <a:graphic>
          <a:graphicData uri="http://schemas.openxmlformats.org/drawingml/2006/table">
            <a:tbl>
              <a:tblPr firstRow="1" bandRow="1"/>
              <a:tblGrid>
                <a:gridCol w="288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7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72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9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Ref</a:t>
                      </a:r>
                      <a:r>
                        <a:rPr lang="en-US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/Study type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FFFFFF"/>
                          </a:solidFill>
                        </a:rPr>
                        <a:t>Outcome</a:t>
                      </a:r>
                      <a:r>
                        <a:rPr lang="en-US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/>
                        <a:t>194, level I/</a:t>
                      </a:r>
                      <a:r>
                        <a:rPr lang="en-US" baseline="0" dirty="0"/>
                        <a:t> SR</a:t>
                      </a:r>
                    </a:p>
                    <a:p>
                      <a:endParaRPr lang="en-US" baseline="0" dirty="0"/>
                    </a:p>
                    <a:p>
                      <a:r>
                        <a:rPr lang="en-US" baseline="0" dirty="0"/>
                        <a:t>*No quality assessment of RCTs</a:t>
                      </a:r>
                    </a:p>
                    <a:p>
                      <a:r>
                        <a:rPr lang="en-US" baseline="0" dirty="0"/>
                        <a:t>* Population: MDD with psychosis in elderly </a:t>
                      </a:r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ECT and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nortriptyline</a:t>
                      </a:r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err="1"/>
                        <a:t>Nortriptyline</a:t>
                      </a:r>
                      <a:r>
                        <a:rPr lang="en-US" dirty="0"/>
                        <a:t> only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Mean survival time to relapse or recurrence was longer (23 months) for MECT and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nortriptyline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compared with continuing </a:t>
                      </a:r>
                      <a:r>
                        <a:rPr lang="en-US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nortriptyline</a:t>
                      </a:r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only (16 months) with HR=8.12 (95% CI 1.5 to 44.7)</a:t>
                      </a:r>
                    </a:p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67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195/ The Administration of</a:t>
                      </a: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Electroconvulsive Therapy. Brisbane: Queensland Health; 2018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Consultation with other specialty is recommended during pre ECT assessment for elderly MDD with co-morbid medical illness. </a:t>
                      </a:r>
                    </a:p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Patients with co-morbid dementia are at risk of developing post-ECT delirium and should be monitored closely.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25B8DB6-AA21-4468-96DD-6EB2A6A5CF5B}"/>
              </a:ext>
            </a:extLst>
          </p:cNvPr>
          <p:cNvSpPr txBox="1"/>
          <p:nvPr/>
        </p:nvSpPr>
        <p:spPr>
          <a:xfrm>
            <a:off x="0" y="5905278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194. van Schaik AM, </a:t>
            </a:r>
            <a:r>
              <a:rPr lang="en-US" sz="1400" dirty="0" err="1"/>
              <a:t>Comijs</a:t>
            </a:r>
            <a:r>
              <a:rPr lang="en-US" sz="1400" dirty="0"/>
              <a:t> HC, Sonnenberg CM, et al. Efficacy and safety of continuation and maintenance electroconvulsive therapy in depressed elderly patients: a </a:t>
            </a:r>
          </a:p>
          <a:p>
            <a:r>
              <a:rPr lang="en-US" sz="1400" dirty="0"/>
              <a:t>         systematic review. Am J </a:t>
            </a:r>
            <a:r>
              <a:rPr lang="en-US" sz="1400" dirty="0" err="1"/>
              <a:t>Geriatr</a:t>
            </a:r>
            <a:r>
              <a:rPr lang="en-US" sz="1400" dirty="0"/>
              <a:t> Psychiatry. 2012;20(1):5-17.</a:t>
            </a:r>
          </a:p>
          <a:p>
            <a:r>
              <a:rPr lang="en-US" sz="1400" dirty="0"/>
              <a:t>195. State of Queensland (Queensland Health). The Administration of Electroconvulsive Therapy. Brisbane: Queensland Health; 2018.</a:t>
            </a:r>
          </a:p>
        </p:txBody>
      </p:sp>
    </p:spTree>
    <p:extLst>
      <p:ext uri="{BB962C8B-B14F-4D97-AF65-F5344CB8AC3E}">
        <p14:creationId xmlns:p14="http://schemas.microsoft.com/office/powerpoint/2010/main" val="2662606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C. Electroconvulsive Therapy  for MDD In Elderly</a:t>
            </a:r>
            <a:r>
              <a:rPr lang="en-US" b="1" baseline="-25000" dirty="0"/>
              <a:t>3</a:t>
            </a:r>
            <a:endParaRPr lang="en-US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5A8839-065D-4A0C-B824-ED87E32D1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20" y="2565981"/>
            <a:ext cx="10858960" cy="172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83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D. Exercise Therapy for MDD in Elderly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D430BC-EC67-453F-B78B-461CF631641E}"/>
              </a:ext>
            </a:extLst>
          </p:cNvPr>
          <p:cNvSpPr txBox="1">
            <a:spLocks/>
          </p:cNvSpPr>
          <p:nvPr/>
        </p:nvSpPr>
        <p:spPr>
          <a:xfrm>
            <a:off x="838201" y="1928392"/>
            <a:ext cx="10515600" cy="770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Evidence from 2 systematic reviews in depressed elderly: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9CFB99E-545B-45E5-B82F-33295295F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821799"/>
              </p:ext>
            </p:extLst>
          </p:nvPr>
        </p:nvGraphicFramePr>
        <p:xfrm>
          <a:off x="423460" y="2800974"/>
          <a:ext cx="11345079" cy="2194009"/>
        </p:xfrm>
        <a:graphic>
          <a:graphicData uri="http://schemas.openxmlformats.org/drawingml/2006/table">
            <a:tbl>
              <a:tblPr firstRow="1" bandRow="1"/>
              <a:tblGrid>
                <a:gridCol w="3053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1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0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1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Control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9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Exercise as an adjunct to antidepressants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Some effectiveness in reducing depressive symptoms.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baseline="30000" dirty="0"/>
                        <a:t>196, level I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38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Exercise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Controlled conditions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Improved  depressive symptoms</a:t>
                      </a:r>
                    </a:p>
                    <a:p>
                      <a:r>
                        <a:rPr lang="mr-IN" sz="2400" dirty="0"/>
                        <a:t>(SMD=0.90, 95% CI 0.28 to 1.51).</a:t>
                      </a:r>
                      <a:r>
                        <a:rPr lang="en-US" sz="2400" dirty="0"/>
                        <a:t> </a:t>
                      </a:r>
                      <a:r>
                        <a:rPr lang="en-US" sz="2400" baseline="30000" dirty="0"/>
                        <a:t>197, level I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E861642-AB37-42EF-A71D-13BA555F12E6}"/>
              </a:ext>
            </a:extLst>
          </p:cNvPr>
          <p:cNvSpPr txBox="1"/>
          <p:nvPr/>
        </p:nvSpPr>
        <p:spPr>
          <a:xfrm>
            <a:off x="-1" y="6123543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196. Mura G, Carta MG. Physical activity in depressed elderly. A systematic review. Clin </a:t>
            </a:r>
            <a:r>
              <a:rPr lang="en-US" sz="1400" dirty="0" err="1"/>
              <a:t>Pract</a:t>
            </a:r>
            <a:r>
              <a:rPr lang="en-US" sz="1400" dirty="0"/>
              <a:t> Epidemiol </a:t>
            </a:r>
            <a:r>
              <a:rPr lang="en-US" sz="1400" dirty="0" err="1"/>
              <a:t>Ment</a:t>
            </a:r>
            <a:r>
              <a:rPr lang="en-US" sz="1400" dirty="0"/>
              <a:t> Health. 2013;9:125-135.</a:t>
            </a:r>
          </a:p>
          <a:p>
            <a:r>
              <a:rPr lang="en-US" sz="1400" dirty="0"/>
              <a:t>197. </a:t>
            </a:r>
            <a:r>
              <a:rPr lang="en-US" sz="1400" dirty="0" err="1"/>
              <a:t>Schuch</a:t>
            </a:r>
            <a:r>
              <a:rPr lang="en-US" sz="1400" dirty="0"/>
              <a:t> FB, </a:t>
            </a:r>
            <a:r>
              <a:rPr lang="en-US" sz="1400" dirty="0" err="1"/>
              <a:t>Vancampfort</a:t>
            </a:r>
            <a:r>
              <a:rPr lang="en-US" sz="1400" dirty="0"/>
              <a:t> D, Rosenbaum S, et al. Exercise for depression in older adults: a meta-analysis of randomized controlled trials adjusting for </a:t>
            </a:r>
            <a:r>
              <a:rPr lang="pl-PL" sz="1400" dirty="0"/>
              <a:t>publication </a:t>
            </a:r>
            <a:endParaRPr lang="en-US" sz="1400" dirty="0"/>
          </a:p>
          <a:p>
            <a:r>
              <a:rPr lang="en-US" sz="1400" dirty="0"/>
              <a:t>         </a:t>
            </a:r>
            <a:r>
              <a:rPr lang="pl-PL" sz="1400" dirty="0"/>
              <a:t>bias. Braz J Psychiatry. 2016;38(3):247-254.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60334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Treatment Resistant Depression in Elderly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7156AC9-B9C0-42D9-B79E-1740CBC5CC43}"/>
              </a:ext>
            </a:extLst>
          </p:cNvPr>
          <p:cNvSpPr txBox="1">
            <a:spLocks/>
          </p:cNvSpPr>
          <p:nvPr/>
        </p:nvSpPr>
        <p:spPr>
          <a:xfrm>
            <a:off x="1028808" y="1816350"/>
            <a:ext cx="8229600" cy="487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Evidence from 2 RCTs in elderly with TRD: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B06B3BF-F022-4C88-90D4-D7DA3CCB2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235332"/>
              </p:ext>
            </p:extLst>
          </p:nvPr>
        </p:nvGraphicFramePr>
        <p:xfrm>
          <a:off x="678923" y="2502116"/>
          <a:ext cx="10834154" cy="3064300"/>
        </p:xfrm>
        <a:graphic>
          <a:graphicData uri="http://schemas.openxmlformats.org/drawingml/2006/table">
            <a:tbl>
              <a:tblPr firstRow="1" bandRow="1"/>
              <a:tblGrid>
                <a:gridCol w="2000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9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4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1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Intervention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400" dirty="0">
                          <a:solidFill>
                            <a:srgbClr val="FFFFFF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Venlafaxine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Paroxetine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Venlafaxine more effective than paroxetine on CGI (p&lt;0.000002) and HAM-D measures (p&lt;0.0003)</a:t>
                      </a:r>
                      <a:r>
                        <a:rPr lang="en-US" sz="2400" baseline="30000" dirty="0"/>
                        <a:t>. 198, level I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28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 err="1"/>
                        <a:t>Aripiprazole</a:t>
                      </a:r>
                      <a:r>
                        <a:rPr lang="en-US" sz="2400" dirty="0"/>
                        <a:t> as augmentation to venlafaxine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Placebo as</a:t>
                      </a:r>
                      <a:r>
                        <a:rPr lang="en-US" sz="2400" baseline="0" dirty="0"/>
                        <a:t> augmentation to </a:t>
                      </a:r>
                      <a:r>
                        <a:rPr lang="en-US" sz="2400" baseline="0" dirty="0" err="1"/>
                        <a:t>venlafexine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 err="1"/>
                        <a:t>Aripiprazole</a:t>
                      </a:r>
                      <a:r>
                        <a:rPr lang="en-US" sz="2400" dirty="0"/>
                        <a:t> as augmentation to venlafaxine had higher percentage of remission compared with placebo (OR=2.0, 95% CI 1.1 to 3.7). </a:t>
                      </a:r>
                      <a:r>
                        <a:rPr lang="en-US" sz="2400" baseline="30000" dirty="0"/>
                        <a:t>199, level I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37EC16F-EB7E-4ED0-B0EE-C96C76B1763A}"/>
              </a:ext>
            </a:extLst>
          </p:cNvPr>
          <p:cNvSpPr txBox="1"/>
          <p:nvPr/>
        </p:nvSpPr>
        <p:spPr>
          <a:xfrm>
            <a:off x="1" y="5903893"/>
            <a:ext cx="12191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198. </a:t>
            </a:r>
            <a:r>
              <a:rPr lang="en-US" sz="1400" dirty="0" err="1"/>
              <a:t>Mazeh</a:t>
            </a:r>
            <a:r>
              <a:rPr lang="en-US" sz="1400" dirty="0"/>
              <a:t> D, </a:t>
            </a:r>
            <a:r>
              <a:rPr lang="en-US" sz="1400" dirty="0" err="1"/>
              <a:t>Shahal</a:t>
            </a:r>
            <a:r>
              <a:rPr lang="en-US" sz="1400" dirty="0"/>
              <a:t> B, Aviv A, et al. A randomized, single-blind, comparison of venlafaxine with paroxetine in elderly patients suffering from resistant </a:t>
            </a:r>
            <a:r>
              <a:rPr lang="fr-FR" sz="1400" dirty="0" err="1"/>
              <a:t>depression</a:t>
            </a:r>
            <a:r>
              <a:rPr lang="fr-FR" sz="1400" dirty="0"/>
              <a:t>. Int   </a:t>
            </a:r>
          </a:p>
          <a:p>
            <a:r>
              <a:rPr lang="fr-FR" sz="1400" dirty="0"/>
              <a:t>         Clin </a:t>
            </a:r>
            <a:r>
              <a:rPr lang="fr-FR" sz="1400" dirty="0" err="1"/>
              <a:t>Psychopharmacol</a:t>
            </a:r>
            <a:r>
              <a:rPr lang="fr-FR" sz="1400" dirty="0"/>
              <a:t>. 2007;22(6):371-375.</a:t>
            </a:r>
          </a:p>
          <a:p>
            <a:r>
              <a:rPr lang="en-US" sz="1400" dirty="0"/>
              <a:t>199. </a:t>
            </a:r>
            <a:r>
              <a:rPr lang="en-US" sz="1400" dirty="0" err="1"/>
              <a:t>Lenze</a:t>
            </a:r>
            <a:r>
              <a:rPr lang="en-US" sz="1400" dirty="0"/>
              <a:t> EJ, </a:t>
            </a:r>
            <a:r>
              <a:rPr lang="en-US" sz="1400" dirty="0" err="1"/>
              <a:t>Mulsant</a:t>
            </a:r>
            <a:r>
              <a:rPr lang="en-US" sz="1400" dirty="0"/>
              <a:t> BH, </a:t>
            </a:r>
            <a:r>
              <a:rPr lang="en-US" sz="1400" dirty="0" err="1"/>
              <a:t>Blumberger</a:t>
            </a:r>
            <a:r>
              <a:rPr lang="en-US" sz="1400" dirty="0"/>
              <a:t> DM, et al. Efficacy, safety, and tolerability of augmentation pharmacotherapy with aripiprazole for treatment-resistant  </a:t>
            </a:r>
          </a:p>
          <a:p>
            <a:r>
              <a:rPr lang="en-US" sz="1400" dirty="0"/>
              <a:t>         depression in late life: a </a:t>
            </a:r>
            <a:r>
              <a:rPr lang="en-US" sz="1400" dirty="0" err="1"/>
              <a:t>randomised</a:t>
            </a:r>
            <a:r>
              <a:rPr lang="en-US" sz="1400" dirty="0"/>
              <a:t>, double-blind, placebo-controlled trial. Lancet. 2015;386(10011):2404-2412</a:t>
            </a:r>
          </a:p>
        </p:txBody>
      </p:sp>
    </p:spTree>
    <p:extLst>
      <p:ext uri="{BB962C8B-B14F-4D97-AF65-F5344CB8AC3E}">
        <p14:creationId xmlns:p14="http://schemas.microsoft.com/office/powerpoint/2010/main" val="1144494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Key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44516D-71D2-4C70-8844-5D6CA7602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225" y="1757921"/>
            <a:ext cx="10101549" cy="16706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7A47C5-6574-49B2-9E88-5F090D5788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225" y="3446953"/>
            <a:ext cx="10073162" cy="16504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626EEB-EE9C-4704-B4D8-100360B11A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613" y="5151225"/>
            <a:ext cx="10044774" cy="159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56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Introduction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896452"/>
            <a:ext cx="10919460" cy="325119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Depression in elderly: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Occurs 7% of general population and accounts for 5.7% of YLD</a:t>
            </a:r>
            <a:r>
              <a:rPr lang="en-US" baseline="30000" dirty="0"/>
              <a:t>213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Median prevalence rate 10.3% (IQR of 4.7% - 16.0%)</a:t>
            </a:r>
            <a:r>
              <a:rPr lang="en-US" baseline="30000" dirty="0"/>
              <a:t>175, level III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Local studies:</a:t>
            </a:r>
          </a:p>
          <a:p>
            <a:pPr marL="1371600" indent="-5175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20.9% among Malay elderly in </a:t>
            </a:r>
            <a:r>
              <a:rPr lang="en-US" dirty="0" err="1"/>
              <a:t>Klang</a:t>
            </a:r>
            <a:r>
              <a:rPr lang="en-US" dirty="0"/>
              <a:t> Valley</a:t>
            </a:r>
            <a:r>
              <a:rPr lang="en-US" baseline="30000" dirty="0"/>
              <a:t>176,</a:t>
            </a:r>
            <a:r>
              <a:rPr lang="en-US" dirty="0"/>
              <a:t> </a:t>
            </a:r>
            <a:r>
              <a:rPr lang="en-US" baseline="30000" dirty="0"/>
              <a:t>level III </a:t>
            </a:r>
          </a:p>
          <a:p>
            <a:pPr marL="1371600" indent="-517525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30.1% among Malay elderly in rural area</a:t>
            </a:r>
            <a:r>
              <a:rPr lang="en-US" baseline="30000" dirty="0"/>
              <a:t>177,</a:t>
            </a:r>
            <a:r>
              <a:rPr lang="en-US" dirty="0"/>
              <a:t> </a:t>
            </a:r>
            <a:r>
              <a:rPr lang="en-US" baseline="30000" dirty="0"/>
              <a:t>level III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F67684-171C-49BA-A639-35DB19CB921E}"/>
              </a:ext>
            </a:extLst>
          </p:cNvPr>
          <p:cNvSpPr txBox="1"/>
          <p:nvPr/>
        </p:nvSpPr>
        <p:spPr>
          <a:xfrm>
            <a:off x="-24130" y="5592589"/>
            <a:ext cx="12192000" cy="1265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400" dirty="0"/>
              <a:t>213. Mental health of older adults. (Available at: </a:t>
            </a:r>
            <a:r>
              <a:rPr lang="en-US" sz="1400" dirty="0">
                <a:hlinkClick r:id="rId4"/>
              </a:rPr>
              <a:t>https://www.who.int/newsroom/factsheets/detail/mental-health-of-older-adults</a:t>
            </a:r>
            <a:r>
              <a:rPr lang="en-US" sz="1400" dirty="0"/>
              <a:t>).</a:t>
            </a:r>
          </a:p>
          <a:p>
            <a:pPr algn="just">
              <a:lnSpc>
                <a:spcPct val="110000"/>
              </a:lnSpc>
            </a:pPr>
            <a:r>
              <a:rPr lang="en-US" sz="1400" dirty="0"/>
              <a:t>175  </a:t>
            </a:r>
            <a:r>
              <a:rPr lang="en-US" sz="1400" dirty="0" err="1"/>
              <a:t>Barua</a:t>
            </a:r>
            <a:r>
              <a:rPr lang="en-US" sz="1400" dirty="0"/>
              <a:t> A, Ghosh MK, Kar N, et al. Prevalence of depressive disorders in the </a:t>
            </a:r>
            <a:r>
              <a:rPr lang="it-IT" sz="1400" dirty="0"/>
              <a:t>elderly. Ann Saudi Med. 2011;31(6):620-624.</a:t>
            </a:r>
          </a:p>
          <a:p>
            <a:pPr algn="just">
              <a:lnSpc>
                <a:spcPct val="110000"/>
              </a:lnSpc>
            </a:pPr>
            <a:r>
              <a:rPr lang="it-IT" sz="1400" dirty="0"/>
              <a:t>176. Verma R, Sia Guen Lin R, Chakravarthy S, et al. Socio-Demographic Correlates of Unipolar Major Depression Among the Malay Elderly In Klang Valley, Malaysia: An Intensive Study Int J Pharm Pharm Sci.2014;6(4):158-164.</a:t>
            </a:r>
          </a:p>
          <a:p>
            <a:pPr algn="just">
              <a:lnSpc>
                <a:spcPct val="110000"/>
              </a:lnSpc>
            </a:pPr>
            <a:r>
              <a:rPr lang="it-IT" sz="1400" dirty="0"/>
              <a:t>177. A Rashid, A Manan, S Rohana. Depression Among The Elderly Malays Living In Rural Malaysia. The Internet Journal of Public Health. 2010; 1(2).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3469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 fontScale="90000"/>
          </a:bodyPr>
          <a:lstStyle/>
          <a:p>
            <a:pPr lvl="0"/>
            <a:br>
              <a:rPr lang="en-US" sz="4900" b="1" dirty="0"/>
            </a:br>
            <a:r>
              <a:rPr lang="en-US" sz="4900" b="1" dirty="0"/>
              <a:t>	Clinical Presentation &amp; Diagnosis</a:t>
            </a:r>
            <a:r>
              <a:rPr lang="en-US" sz="4900" b="1" baseline="-25000" dirty="0"/>
              <a:t>1</a:t>
            </a:r>
            <a:br>
              <a:rPr lang="en-US" b="1" dirty="0"/>
            </a:b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89969430"/>
              </p:ext>
            </p:extLst>
          </p:nvPr>
        </p:nvGraphicFramePr>
        <p:xfrm>
          <a:off x="419739" y="2174376"/>
          <a:ext cx="10515600" cy="4435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A0CD77-F372-4CE7-8F25-6EC5347AF3B0}"/>
              </a:ext>
            </a:extLst>
          </p:cNvPr>
          <p:cNvSpPr txBox="1"/>
          <p:nvPr/>
        </p:nvSpPr>
        <p:spPr>
          <a:xfrm>
            <a:off x="511179" y="5603002"/>
            <a:ext cx="11430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CC9A9D-0315-4621-BE68-43F97B2FFB92}"/>
              </a:ext>
            </a:extLst>
          </p:cNvPr>
          <p:cNvSpPr txBox="1"/>
          <p:nvPr/>
        </p:nvSpPr>
        <p:spPr>
          <a:xfrm>
            <a:off x="838200" y="1696456"/>
            <a:ext cx="949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Presentations of MDD In elderly:</a:t>
            </a:r>
            <a:r>
              <a:rPr lang="en-US" sz="3200" baseline="30000" dirty="0"/>
              <a:t>178, level III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ECEEB9-A3DB-4B0B-849C-9B287C4CB738}"/>
              </a:ext>
            </a:extLst>
          </p:cNvPr>
          <p:cNvSpPr txBox="1"/>
          <p:nvPr/>
        </p:nvSpPr>
        <p:spPr>
          <a:xfrm>
            <a:off x="2329819" y="6625470"/>
            <a:ext cx="6695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178. Aziz R, Steffens DC. What are the causes of late-life depression? </a:t>
            </a:r>
            <a:r>
              <a:rPr lang="en-US" sz="1100" dirty="0" err="1"/>
              <a:t>Psychiatr</a:t>
            </a:r>
            <a:r>
              <a:rPr lang="en-US" sz="1100" dirty="0"/>
              <a:t> Clin North Am. 2013;36(4):497-516.</a:t>
            </a:r>
          </a:p>
        </p:txBody>
      </p:sp>
    </p:spTree>
    <p:extLst>
      <p:ext uri="{BB962C8B-B14F-4D97-AF65-F5344CB8AC3E}">
        <p14:creationId xmlns:p14="http://schemas.microsoft.com/office/powerpoint/2010/main" val="207172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Clinical Presentation &amp; Diagnosis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56162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Diagnosed based on ICD or DSM criteria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 diagnosing MDD in elderly:</a:t>
            </a:r>
          </a:p>
          <a:p>
            <a:pPr marL="804863" indent="-3429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Symptoms can overlap with major neurocognitive disorder or neurological disorder </a:t>
            </a:r>
            <a:r>
              <a:rPr lang="en-US" baseline="30000" dirty="0"/>
              <a:t>179,level III</a:t>
            </a:r>
          </a:p>
          <a:p>
            <a:pPr marL="804863" indent="-3429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Presented with more agitation, general somatic symptoms, GI somatic symptoms and hypochondriasis</a:t>
            </a:r>
            <a:r>
              <a:rPr lang="en-US" baseline="30000" dirty="0"/>
              <a:t> </a:t>
            </a:r>
            <a:r>
              <a:rPr lang="en-US" dirty="0"/>
              <a:t>than younger adults with depression </a:t>
            </a:r>
            <a:r>
              <a:rPr lang="en-US" baseline="30000" dirty="0"/>
              <a:t>180, level III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F04BED-6D47-4AED-B007-C5F316C60435}"/>
              </a:ext>
            </a:extLst>
          </p:cNvPr>
          <p:cNvSpPr txBox="1"/>
          <p:nvPr/>
        </p:nvSpPr>
        <p:spPr>
          <a:xfrm>
            <a:off x="487680" y="6119336"/>
            <a:ext cx="11216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179. Blackburn P W-HM, Wiese B. Blackburn P, Wilkins-Ho M, et al. Depression In Older Adults: Diagnosis And Management. BCMJ. 2017;59(3):171- 177.</a:t>
            </a:r>
          </a:p>
          <a:p>
            <a:r>
              <a:rPr lang="en-US" sz="1400" dirty="0"/>
              <a:t>180. </a:t>
            </a:r>
            <a:r>
              <a:rPr lang="en-US" sz="1400" dirty="0" err="1"/>
              <a:t>Hegeman</a:t>
            </a:r>
            <a:r>
              <a:rPr lang="en-US" sz="1400" dirty="0"/>
              <a:t> JM, </a:t>
            </a:r>
            <a:r>
              <a:rPr lang="en-US" sz="1400" dirty="0" err="1"/>
              <a:t>Kok</a:t>
            </a:r>
            <a:r>
              <a:rPr lang="en-US" sz="1400" dirty="0"/>
              <a:t> RM, van der Mast RC, et al. Phenomenology of depression in older compared with younger adults: meta-analysis. Br J Psychiatry. </a:t>
            </a:r>
          </a:p>
          <a:p>
            <a:r>
              <a:rPr lang="en-US" sz="1400" dirty="0"/>
              <a:t>         2012;200(4):275-281.</a:t>
            </a:r>
          </a:p>
        </p:txBody>
      </p:sp>
    </p:spTree>
    <p:extLst>
      <p:ext uri="{BB962C8B-B14F-4D97-AF65-F5344CB8AC3E}">
        <p14:creationId xmlns:p14="http://schemas.microsoft.com/office/powerpoint/2010/main" val="298260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458"/>
            <a:ext cx="10515600" cy="1325563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	</a:t>
            </a:r>
            <a:r>
              <a:rPr lang="en-US" sz="4900" b="1" dirty="0"/>
              <a:t>Clinical Presentation &amp; Diagnosis</a:t>
            </a:r>
            <a:r>
              <a:rPr lang="en-US" sz="4900" b="1" baseline="-25000" dirty="0"/>
              <a:t>3</a:t>
            </a:r>
            <a:br>
              <a:rPr lang="en-US" b="1" dirty="0"/>
            </a:br>
            <a:endParaRPr lang="en-US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75729308"/>
              </p:ext>
            </p:extLst>
          </p:nvPr>
        </p:nvGraphicFramePr>
        <p:xfrm>
          <a:off x="511179" y="2231922"/>
          <a:ext cx="1134533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FF786A0-C15C-4E35-8F08-35862AD0FE19}"/>
              </a:ext>
            </a:extLst>
          </p:cNvPr>
          <p:cNvSpPr txBox="1"/>
          <p:nvPr/>
        </p:nvSpPr>
        <p:spPr>
          <a:xfrm>
            <a:off x="838200" y="1647147"/>
            <a:ext cx="9728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following symptoms may suggest MDD in elderly</a:t>
            </a:r>
            <a:r>
              <a:rPr lang="en-US" sz="3200" baseline="30000" dirty="0"/>
              <a:t>21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7997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Clinical Presentation &amp; Diagnosis</a:t>
            </a:r>
            <a:r>
              <a:rPr lang="en-US" b="1" baseline="-25000" dirty="0"/>
              <a:t>4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6F1987-2D80-49E3-BCE4-97E8B7407B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3755" y="1910292"/>
            <a:ext cx="576580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Associated risk factors: </a:t>
            </a:r>
            <a:r>
              <a:rPr lang="en-US" sz="3200" b="1" baseline="30000" dirty="0"/>
              <a:t>181, level II-2</a:t>
            </a:r>
          </a:p>
          <a:p>
            <a:r>
              <a:rPr lang="en-US" dirty="0"/>
              <a:t>Lower education level</a:t>
            </a:r>
          </a:p>
          <a:p>
            <a:r>
              <a:rPr lang="en-US" dirty="0"/>
              <a:t>Divorced or widowed </a:t>
            </a:r>
          </a:p>
          <a:p>
            <a:r>
              <a:rPr lang="en-US" dirty="0"/>
              <a:t>Lower MMSE score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Impact of depression in elderly on morbidity and mortality:</a:t>
            </a:r>
          </a:p>
          <a:p>
            <a:r>
              <a:rPr lang="en-US" dirty="0"/>
              <a:t>Risk of developing CHD, stroke and both in elderly with high levels of depressive symptoms </a:t>
            </a:r>
            <a:r>
              <a:rPr lang="en-US" baseline="30000" dirty="0"/>
              <a:t>182,level III</a:t>
            </a:r>
            <a:r>
              <a:rPr lang="en-US" dirty="0"/>
              <a:t> </a:t>
            </a:r>
          </a:p>
          <a:p>
            <a:r>
              <a:rPr lang="en-US" dirty="0"/>
              <a:t>HR for mortality of 1.66 in depressed elderly men</a:t>
            </a:r>
            <a:r>
              <a:rPr lang="en-US" baseline="30000" dirty="0"/>
              <a:t>183,level II-2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338A24-179D-4D18-9C3F-8AE959DE1689}"/>
              </a:ext>
            </a:extLst>
          </p:cNvPr>
          <p:cNvSpPr txBox="1"/>
          <p:nvPr/>
        </p:nvSpPr>
        <p:spPr>
          <a:xfrm>
            <a:off x="0" y="602700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181. Comijs HC, van Marwijk HW, van der Mast RC, et al. The Netherlands study of </a:t>
            </a:r>
            <a:r>
              <a:rPr lang="en-US" sz="1200" dirty="0"/>
              <a:t>depression in older persons (NESDO); a prospective cohort study. BMC Res Notes. 2011;4:524.</a:t>
            </a:r>
          </a:p>
          <a:p>
            <a:r>
              <a:rPr lang="en-US" sz="1200" dirty="0"/>
              <a:t>182. </a:t>
            </a:r>
            <a:r>
              <a:rPr lang="en-US" sz="1200" dirty="0" err="1"/>
              <a:t>Pequignot</a:t>
            </a:r>
            <a:r>
              <a:rPr lang="en-US" sz="1200" dirty="0"/>
              <a:t> R, </a:t>
            </a:r>
            <a:r>
              <a:rPr lang="en-US" sz="1200" dirty="0" err="1"/>
              <a:t>Dufouil</a:t>
            </a:r>
            <a:r>
              <a:rPr lang="en-US" sz="1200" dirty="0"/>
              <a:t> C, </a:t>
            </a:r>
            <a:r>
              <a:rPr lang="en-US" sz="1200" dirty="0" err="1"/>
              <a:t>Prugger</a:t>
            </a:r>
            <a:r>
              <a:rPr lang="en-US" sz="1200" dirty="0"/>
              <a:t> C, et al. High Level of Depressive Symptoms at Repeated Study Visits and Risk of Coronary Heart Disease and Stroke over 10 Years in Older Adults: The Three-</a:t>
            </a:r>
          </a:p>
          <a:p>
            <a:r>
              <a:rPr lang="en-US" sz="1200" dirty="0"/>
              <a:t>         City Study. J Am </a:t>
            </a:r>
            <a:r>
              <a:rPr lang="en-US" sz="1200" dirty="0" err="1"/>
              <a:t>Geriatr</a:t>
            </a:r>
            <a:r>
              <a:rPr lang="en-US" sz="1200" dirty="0"/>
              <a:t> Soc. 2016;64(1):118-125.</a:t>
            </a:r>
          </a:p>
          <a:p>
            <a:r>
              <a:rPr lang="en-US" sz="1200" dirty="0"/>
              <a:t>183. Almeida OP, Hankey GJ, </a:t>
            </a:r>
            <a:r>
              <a:rPr lang="en-US" sz="1200" dirty="0" err="1"/>
              <a:t>Yeap</a:t>
            </a:r>
            <a:r>
              <a:rPr lang="en-US" sz="1200" dirty="0"/>
              <a:t> BB, et al. Depression, frailty, and all-cause mortality: a cohort study of men older than 75 years. J Am Med Dir Assoc.2015;16(4):296-300.</a:t>
            </a:r>
          </a:p>
        </p:txBody>
      </p:sp>
    </p:spTree>
    <p:extLst>
      <p:ext uri="{BB962C8B-B14F-4D97-AF65-F5344CB8AC3E}">
        <p14:creationId xmlns:p14="http://schemas.microsoft.com/office/powerpoint/2010/main" val="4238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Assessment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Similar to assessment in general adults. </a:t>
            </a:r>
          </a:p>
          <a:p>
            <a:r>
              <a:rPr lang="en-US" sz="3200" dirty="0"/>
              <a:t>Organic causes needed to be ruled out, appropriate lab investigations done when necessary.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76524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Assessment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3A02BA60-0D2C-4539-A5C3-3CBDC6EDD5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4585" b="-14585"/>
          <a:stretch>
            <a:fillRect/>
          </a:stretch>
        </p:blipFill>
        <p:spPr>
          <a:xfrm>
            <a:off x="1692390" y="1318260"/>
            <a:ext cx="8229600" cy="553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2636</Words>
  <Application>Microsoft Office PowerPoint</Application>
  <PresentationFormat>Widescreen</PresentationFormat>
  <Paragraphs>293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Aharoni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   Learning Objective </vt:lpstr>
      <vt:lpstr>    Introduction </vt:lpstr>
      <vt:lpstr>  Clinical Presentation &amp; Diagnosis1 </vt:lpstr>
      <vt:lpstr> Clinical Presentation &amp; Diagnosis2</vt:lpstr>
      <vt:lpstr>  Clinical Presentation &amp; Diagnosis3 </vt:lpstr>
      <vt:lpstr> Clinical Presentation &amp; Diagnosis4</vt:lpstr>
      <vt:lpstr>    Assessment1</vt:lpstr>
      <vt:lpstr>    Assessment2</vt:lpstr>
      <vt:lpstr>    Assessment3</vt:lpstr>
      <vt:lpstr>       Screening1</vt:lpstr>
      <vt:lpstr>       Screening2</vt:lpstr>
      <vt:lpstr>Treatment</vt:lpstr>
      <vt:lpstr>A. Psychotherapy for MDD in Elderly</vt:lpstr>
      <vt:lpstr> I. Psychotherapy for MDD in Elderly</vt:lpstr>
      <vt:lpstr>B. Pharmacotherapy for MDD in Elderly: Efficacy1</vt:lpstr>
      <vt:lpstr>B. Pharmacotherapy for MDD in Elderly: Efficacy2</vt:lpstr>
      <vt:lpstr>B. Pharmacotherapy for MDD in Elderly: Efficacy3 </vt:lpstr>
      <vt:lpstr>B. Pharmacotherapy for MDD in Elderly: Tolerability1</vt:lpstr>
      <vt:lpstr>B. Pharmacotherapy For MDD In Elderly: Tolerability2</vt:lpstr>
      <vt:lpstr>B. Pharmacotherapy For MDD in Elderly: Tolerability3</vt:lpstr>
      <vt:lpstr>Recommendation</vt:lpstr>
      <vt:lpstr>C. Electroconvulsive Therapy  for MDD In Elderly1</vt:lpstr>
      <vt:lpstr>C. Electroconvulsive Therapy  for MDD In Elderly2</vt:lpstr>
      <vt:lpstr>C. Electroconvulsive Therapy  for MDD In Elderly3</vt:lpstr>
      <vt:lpstr>D. Exercise Therapy for MDD in Elderly </vt:lpstr>
      <vt:lpstr>Treatment Resistant Depression in Elderly </vt:lpstr>
      <vt:lpstr>    Key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42</cp:revision>
  <cp:lastPrinted>2020-09-17T01:40:01Z</cp:lastPrinted>
  <dcterms:created xsi:type="dcterms:W3CDTF">2020-02-07T03:51:17Z</dcterms:created>
  <dcterms:modified xsi:type="dcterms:W3CDTF">2020-09-22T02:37:31Z</dcterms:modified>
</cp:coreProperties>
</file>